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43" d="100"/>
          <a:sy n="143" d="100"/>
        </p:scale>
        <p:origin x="684" y="11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Google Shape;57;g2b2c2208028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 name="Google Shape;58;g2b2c2208028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2b2c2208028_0_1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2b2c2208028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2b2c2208028_0_1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2b2c2208028_0_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Google Shape;78;g2b5038d87a8_0_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 name="Google Shape;79;g2b5038d87a8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Google Shape;84;g2b5038d87a8_0_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 name="Google Shape;85;g2b5038d87a8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g2b4fa99645d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 name="Google Shape;90;g2b4fa99645d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2b5038d87a8_0_2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2b5038d87a8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g2b4fa99645d_0_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 name="Google Shape;101;g2b4fa99645d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g2b4fa99645d_0_1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7" name="Google Shape;107;g2b4fa99645d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2b4fa99645d_0_1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4" name="Google Shape;114;g2b4fa99645d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2b4fa99645d_0_2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g2b4fa99645d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rgbClr val="CFE2F3"/>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SD5KW6dqnv0" TargetMode="External"/><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hyperlink" Target="https://www.rcpch.ac.uk/sites/default/files/2018-12/rcpch_screen_time_parent_fact_sheet_-_final.pdf"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hyperlink" Target="https://www.nspcc.org.uk/keeping-children-safe/online-safety/parental-controls/" TargetMode="External"/><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hyperlink" Target="https://www.childline.org.uk/info-advice/bullying-abuse-safety/online-mobile-safety/staying-safe-online/" TargetMode="External"/><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p>
            <a:pPr marL="0" lvl="0" indent="0" algn="ctr" rtl="0">
              <a:spcBef>
                <a:spcPts val="0"/>
              </a:spcBef>
              <a:spcAft>
                <a:spcPts val="0"/>
              </a:spcAft>
              <a:buNone/>
            </a:pPr>
            <a:r>
              <a:rPr lang="en"/>
              <a:t>Safer Internet Use</a:t>
            </a:r>
            <a:endParaRPr/>
          </a:p>
          <a:p>
            <a:pPr marL="0" lvl="0" indent="0" algn="ctr" rtl="0">
              <a:spcBef>
                <a:spcPts val="0"/>
              </a:spcBef>
              <a:spcAft>
                <a:spcPts val="0"/>
              </a:spcAft>
              <a:buNone/>
            </a:pPr>
            <a:r>
              <a:rPr lang="en"/>
              <a:t> for Parents</a:t>
            </a:r>
            <a:endParaRPr/>
          </a:p>
        </p:txBody>
      </p:sp>
      <p:sp>
        <p:nvSpPr>
          <p:cNvPr id="55" name="Google Shape;55;p13"/>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r>
              <a:rPr lang="en"/>
              <a:t>Wednesday 29th January 2024</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9"/>
        <p:cNvGrpSpPr/>
        <p:nvPr/>
      </p:nvGrpSpPr>
      <p:grpSpPr>
        <a:xfrm>
          <a:off x="0" y="0"/>
          <a:ext cx="0" cy="0"/>
          <a:chOff x="0" y="0"/>
          <a:chExt cx="0" cy="0"/>
        </a:xfrm>
      </p:grpSpPr>
      <p:sp>
        <p:nvSpPr>
          <p:cNvPr id="60" name="Google Shape;60;p14"/>
          <p:cNvSpPr txBox="1">
            <a:spLocks noGrp="1"/>
          </p:cNvSpPr>
          <p:nvPr>
            <p:ph type="title"/>
          </p:nvPr>
        </p:nvSpPr>
        <p:spPr>
          <a:xfrm>
            <a:off x="311700" y="445025"/>
            <a:ext cx="8520600" cy="10497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r>
              <a:rPr lang="en"/>
              <a:t>We have a duty to keep the children and young people in our care safe. </a:t>
            </a:r>
            <a:endParaRPr/>
          </a:p>
        </p:txBody>
      </p:sp>
      <p:sp>
        <p:nvSpPr>
          <p:cNvPr id="61" name="Google Shape;61;p14"/>
          <p:cNvSpPr txBox="1">
            <a:spLocks noGrp="1"/>
          </p:cNvSpPr>
          <p:nvPr>
            <p:ph type="body" idx="1"/>
          </p:nvPr>
        </p:nvSpPr>
        <p:spPr>
          <a:xfrm>
            <a:off x="311700" y="1752000"/>
            <a:ext cx="8520600" cy="28170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endParaRPr/>
          </a:p>
          <a:p>
            <a:pPr marL="0" lvl="0" indent="0" algn="l" rtl="0">
              <a:spcBef>
                <a:spcPts val="1200"/>
              </a:spcBef>
              <a:spcAft>
                <a:spcPts val="0"/>
              </a:spcAft>
              <a:buNone/>
            </a:pPr>
            <a:endParaRPr/>
          </a:p>
          <a:p>
            <a:pPr marL="0" lvl="0" indent="0" algn="l" rtl="0">
              <a:spcBef>
                <a:spcPts val="1200"/>
              </a:spcBef>
              <a:spcAft>
                <a:spcPts val="0"/>
              </a:spcAft>
              <a:buNone/>
            </a:pPr>
            <a:r>
              <a:rPr lang="en" u="sng">
                <a:solidFill>
                  <a:schemeClr val="hlink"/>
                </a:solidFill>
                <a:hlinkClick r:id="rId3"/>
              </a:rPr>
              <a:t>Safer Internet Day</a:t>
            </a:r>
            <a:endParaRPr/>
          </a:p>
          <a:p>
            <a:pPr marL="0" lvl="0" indent="0" algn="l" rtl="0">
              <a:spcBef>
                <a:spcPts val="1200"/>
              </a:spcBef>
              <a:spcAft>
                <a:spcPts val="1200"/>
              </a:spcAft>
              <a:buClr>
                <a:schemeClr val="dk1"/>
              </a:buClr>
              <a:buSzPts val="1100"/>
              <a:buFont typeface="Arial"/>
              <a:buNone/>
            </a:pPr>
            <a:endParaRPr/>
          </a:p>
        </p:txBody>
      </p:sp>
      <p:pic>
        <p:nvPicPr>
          <p:cNvPr id="62" name="Google Shape;62;p14"/>
          <p:cNvPicPr preferRelativeResize="0"/>
          <p:nvPr/>
        </p:nvPicPr>
        <p:blipFill>
          <a:blip r:embed="rId4">
            <a:alphaModFix/>
          </a:blip>
          <a:stretch>
            <a:fillRect/>
          </a:stretch>
        </p:blipFill>
        <p:spPr>
          <a:xfrm>
            <a:off x="3462950" y="1978037"/>
            <a:ext cx="4204301" cy="236492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1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en" b="1"/>
              <a:t>Age Appropriate Apps</a:t>
            </a:r>
            <a:endParaRPr b="1"/>
          </a:p>
        </p:txBody>
      </p:sp>
      <p:sp>
        <p:nvSpPr>
          <p:cNvPr id="68" name="Google Shape;68;p1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pic>
        <p:nvPicPr>
          <p:cNvPr id="69" name="Google Shape;69;p15"/>
          <p:cNvPicPr preferRelativeResize="0"/>
          <p:nvPr/>
        </p:nvPicPr>
        <p:blipFill>
          <a:blip r:embed="rId3">
            <a:alphaModFix/>
          </a:blip>
          <a:stretch>
            <a:fillRect/>
          </a:stretch>
        </p:blipFill>
        <p:spPr>
          <a:xfrm>
            <a:off x="1298413" y="1017725"/>
            <a:ext cx="6385586" cy="3991024"/>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en" b="1"/>
              <a:t>Screen Time</a:t>
            </a:r>
            <a:endParaRPr b="1"/>
          </a:p>
        </p:txBody>
      </p:sp>
      <p:sp>
        <p:nvSpPr>
          <p:cNvPr id="75" name="Google Shape;75;p1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pic>
        <p:nvPicPr>
          <p:cNvPr id="76" name="Google Shape;76;p16"/>
          <p:cNvPicPr preferRelativeResize="0"/>
          <p:nvPr/>
        </p:nvPicPr>
        <p:blipFill>
          <a:blip r:embed="rId3">
            <a:alphaModFix/>
          </a:blip>
          <a:stretch>
            <a:fillRect/>
          </a:stretch>
        </p:blipFill>
        <p:spPr>
          <a:xfrm>
            <a:off x="755475" y="1152463"/>
            <a:ext cx="7843825" cy="392192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sp>
        <p:nvSpPr>
          <p:cNvPr id="81" name="Google Shape;81;p17"/>
          <p:cNvSpPr txBox="1">
            <a:spLocks noGrp="1"/>
          </p:cNvSpPr>
          <p:nvPr>
            <p:ph type="body" idx="1"/>
          </p:nvPr>
        </p:nvSpPr>
        <p:spPr>
          <a:xfrm>
            <a:off x="311700" y="498275"/>
            <a:ext cx="8520600" cy="40707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pic>
        <p:nvPicPr>
          <p:cNvPr id="82" name="Google Shape;82;p17"/>
          <p:cNvPicPr preferRelativeResize="0"/>
          <p:nvPr/>
        </p:nvPicPr>
        <p:blipFill rotWithShape="1">
          <a:blip r:embed="rId3">
            <a:alphaModFix/>
          </a:blip>
          <a:srcRect t="3629" b="-3630"/>
          <a:stretch/>
        </p:blipFill>
        <p:spPr>
          <a:xfrm>
            <a:off x="311700" y="596375"/>
            <a:ext cx="8520599" cy="42603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6"/>
        <p:cNvGrpSpPr/>
        <p:nvPr/>
      </p:nvGrpSpPr>
      <p:grpSpPr>
        <a:xfrm>
          <a:off x="0" y="0"/>
          <a:ext cx="0" cy="0"/>
          <a:chOff x="0" y="0"/>
          <a:chExt cx="0" cy="0"/>
        </a:xfrm>
      </p:grpSpPr>
      <p:sp>
        <p:nvSpPr>
          <p:cNvPr id="87" name="Google Shape;87;p18"/>
          <p:cNvSpPr txBox="1">
            <a:spLocks noGrp="1"/>
          </p:cNvSpPr>
          <p:nvPr>
            <p:ph type="body" idx="1"/>
          </p:nvPr>
        </p:nvSpPr>
        <p:spPr>
          <a:xfrm>
            <a:off x="215250" y="417900"/>
            <a:ext cx="8520600" cy="4086600"/>
          </a:xfrm>
          <a:prstGeom prst="rect">
            <a:avLst/>
          </a:prstGeom>
        </p:spPr>
        <p:txBody>
          <a:bodyPr spcFirstLastPara="1" wrap="square" lIns="91425" tIns="91425" rIns="91425" bIns="91425" anchor="t" anchorCtr="0">
            <a:normAutofit fontScale="92500" lnSpcReduction="20000"/>
          </a:bodyPr>
          <a:lstStyle/>
          <a:p>
            <a:pPr marL="0" lvl="0" indent="0" algn="ctr" rtl="0">
              <a:spcBef>
                <a:spcPts val="0"/>
              </a:spcBef>
              <a:spcAft>
                <a:spcPts val="0"/>
              </a:spcAft>
              <a:buNone/>
            </a:pPr>
            <a:r>
              <a:rPr lang="en" sz="3600" b="1">
                <a:solidFill>
                  <a:schemeClr val="accent1"/>
                </a:solidFill>
                <a:latin typeface="Calibri"/>
                <a:ea typeface="Calibri"/>
                <a:cs typeface="Calibri"/>
                <a:sym typeface="Calibri"/>
              </a:rPr>
              <a:t>Our primary recommendation is that families should negotiate screen time limits with their children based upon the needs of an individual child, the ways in which screens are used and the degree to which use of screens appears to displace (or not) physical and social activities and sleep.</a:t>
            </a:r>
            <a:r>
              <a:rPr lang="en"/>
              <a:t> </a:t>
            </a:r>
            <a:endParaRPr/>
          </a:p>
          <a:p>
            <a:pPr marL="0" lvl="0" indent="0" algn="ctr" rtl="0">
              <a:spcBef>
                <a:spcPts val="1200"/>
              </a:spcBef>
              <a:spcAft>
                <a:spcPts val="1200"/>
              </a:spcAft>
              <a:buNone/>
            </a:pPr>
            <a:r>
              <a:rPr lang="en" u="sng">
                <a:solidFill>
                  <a:schemeClr val="hlink"/>
                </a:solidFill>
                <a:hlinkClick r:id="rId3"/>
              </a:rPr>
              <a:t>Screen Time Fact Sheet</a:t>
            </a: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en" b="1"/>
              <a:t>Mobile Phones</a:t>
            </a:r>
            <a:endParaRPr b="1"/>
          </a:p>
        </p:txBody>
      </p:sp>
      <p:sp>
        <p:nvSpPr>
          <p:cNvPr id="93" name="Google Shape;93;p19"/>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lnSpcReduction="20000"/>
          </a:bodyPr>
          <a:lstStyle/>
          <a:p>
            <a:pPr marL="0" lvl="0" indent="0" algn="l" rtl="0">
              <a:spcBef>
                <a:spcPts val="0"/>
              </a:spcBef>
              <a:spcAft>
                <a:spcPts val="0"/>
              </a:spcAft>
              <a:buNone/>
            </a:pPr>
            <a:r>
              <a:rPr lang="en" sz="2216" b="1">
                <a:latin typeface="Calibri"/>
                <a:ea typeface="Calibri"/>
                <a:cs typeface="Calibri"/>
                <a:sym typeface="Calibri"/>
              </a:rPr>
              <a:t>1. Set boundaries</a:t>
            </a:r>
            <a:endParaRPr sz="2216" b="1">
              <a:latin typeface="Calibri"/>
              <a:ea typeface="Calibri"/>
              <a:cs typeface="Calibri"/>
              <a:sym typeface="Calibri"/>
            </a:endParaRPr>
          </a:p>
          <a:p>
            <a:pPr marL="0" lvl="0" indent="0" algn="l" rtl="0">
              <a:spcBef>
                <a:spcPts val="1200"/>
              </a:spcBef>
              <a:spcAft>
                <a:spcPts val="0"/>
              </a:spcAft>
              <a:buNone/>
            </a:pPr>
            <a:r>
              <a:rPr lang="en" sz="2216">
                <a:latin typeface="Calibri"/>
                <a:ea typeface="Calibri"/>
                <a:cs typeface="Calibri"/>
                <a:sym typeface="Calibri"/>
              </a:rPr>
              <a:t>It’s important to set boundaries and limits with your kids. Talk to them about the boundaries themselves, and your reasons for setting them.</a:t>
            </a:r>
            <a:endParaRPr sz="2216">
              <a:latin typeface="Calibri"/>
              <a:ea typeface="Calibri"/>
              <a:cs typeface="Calibri"/>
              <a:sym typeface="Calibri"/>
            </a:endParaRPr>
          </a:p>
          <a:p>
            <a:pPr marL="0" lvl="0" indent="0" algn="l" rtl="0">
              <a:spcBef>
                <a:spcPts val="1200"/>
              </a:spcBef>
              <a:spcAft>
                <a:spcPts val="0"/>
              </a:spcAft>
              <a:buClr>
                <a:schemeClr val="dk1"/>
              </a:buClr>
              <a:buSzPts val="1100"/>
              <a:buFont typeface="Arial"/>
              <a:buNone/>
            </a:pPr>
            <a:r>
              <a:rPr lang="en" sz="2216" b="1">
                <a:latin typeface="Calibri"/>
                <a:ea typeface="Calibri"/>
                <a:cs typeface="Calibri"/>
                <a:sym typeface="Calibri"/>
              </a:rPr>
              <a:t>2. Utilise parental controls &amp; engage with your child’s phone usage</a:t>
            </a:r>
            <a:endParaRPr sz="2216" b="1">
              <a:latin typeface="Calibri"/>
              <a:ea typeface="Calibri"/>
              <a:cs typeface="Calibri"/>
              <a:sym typeface="Calibri"/>
            </a:endParaRPr>
          </a:p>
          <a:p>
            <a:pPr marL="0" lvl="0" indent="0" algn="l" rtl="0">
              <a:spcBef>
                <a:spcPts val="1200"/>
              </a:spcBef>
              <a:spcAft>
                <a:spcPts val="0"/>
              </a:spcAft>
              <a:buClr>
                <a:schemeClr val="dk1"/>
              </a:buClr>
              <a:buSzPts val="1100"/>
              <a:buFont typeface="Arial"/>
              <a:buNone/>
            </a:pPr>
            <a:r>
              <a:rPr lang="en" sz="2216">
                <a:latin typeface="Calibri"/>
                <a:ea typeface="Calibri"/>
                <a:cs typeface="Calibri"/>
                <a:sym typeface="Calibri"/>
              </a:rPr>
              <a:t>Parental controls allow you to see exactly what sites and apps your child is accessing on their smartphone, tablet or computer. It also lets you see how long they are spending on these devices. </a:t>
            </a:r>
            <a:endParaRPr sz="1466">
              <a:latin typeface="Calibri"/>
              <a:ea typeface="Calibri"/>
              <a:cs typeface="Calibri"/>
              <a:sym typeface="Calibri"/>
            </a:endParaRPr>
          </a:p>
          <a:p>
            <a:pPr marL="0" lvl="0" indent="0" algn="l" rtl="0">
              <a:spcBef>
                <a:spcPts val="1200"/>
              </a:spcBef>
              <a:spcAft>
                <a:spcPts val="1200"/>
              </a:spcAft>
              <a:buClr>
                <a:schemeClr val="dk1"/>
              </a:buClr>
              <a:buSzPts val="1100"/>
              <a:buFont typeface="Arial"/>
              <a:buNone/>
            </a:pPr>
            <a:r>
              <a:rPr lang="en" u="sng">
                <a:solidFill>
                  <a:schemeClr val="accent5"/>
                </a:solidFill>
                <a:hlinkClick r:id="rId3">
                  <a:extLst>
                    <a:ext uri="{A12FA001-AC4F-418D-AE19-62706E023703}">
                      <ahyp:hlinkClr xmlns:ahyp="http://schemas.microsoft.com/office/drawing/2018/hyperlinkcolor" val="tx"/>
                    </a:ext>
                  </a:extLst>
                </a:hlinkClick>
              </a:rPr>
              <a:t>Parent Controls</a:t>
            </a:r>
            <a:r>
              <a:rPr lang="en"/>
              <a:t> NSPCC</a:t>
            </a: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20"/>
          <p:cNvSpPr txBox="1">
            <a:spLocks noGrp="1"/>
          </p:cNvSpPr>
          <p:nvPr>
            <p:ph type="body" idx="1"/>
          </p:nvPr>
        </p:nvSpPr>
        <p:spPr>
          <a:xfrm>
            <a:off x="311700" y="562575"/>
            <a:ext cx="8520600" cy="4006200"/>
          </a:xfrm>
          <a:prstGeom prst="rect">
            <a:avLst/>
          </a:prstGeom>
        </p:spPr>
        <p:txBody>
          <a:bodyPr spcFirstLastPara="1" wrap="square" lIns="91425" tIns="91425" rIns="91425" bIns="91425" anchor="t" anchorCtr="0">
            <a:normAutofit fontScale="92500" lnSpcReduction="10000"/>
          </a:bodyPr>
          <a:lstStyle/>
          <a:p>
            <a:pPr marL="0" lvl="0" indent="0" algn="l" rtl="0">
              <a:spcBef>
                <a:spcPts val="0"/>
              </a:spcBef>
              <a:spcAft>
                <a:spcPts val="0"/>
              </a:spcAft>
              <a:buNone/>
            </a:pPr>
            <a:r>
              <a:rPr lang="en" b="1"/>
              <a:t>3. Teach your children phone security </a:t>
            </a:r>
            <a:endParaRPr b="1"/>
          </a:p>
          <a:p>
            <a:pPr marL="0" lvl="0" indent="0" algn="l" rtl="0">
              <a:spcBef>
                <a:spcPts val="1200"/>
              </a:spcBef>
              <a:spcAft>
                <a:spcPts val="0"/>
              </a:spcAft>
              <a:buNone/>
            </a:pPr>
            <a:r>
              <a:rPr lang="en"/>
              <a:t>By teaching your child a few security measures now, you will help them keep their devices secure in the long run. Examples include: </a:t>
            </a:r>
            <a:endParaRPr/>
          </a:p>
          <a:p>
            <a:pPr marL="457200" lvl="0" indent="-334327" algn="l" rtl="0">
              <a:spcBef>
                <a:spcPts val="1200"/>
              </a:spcBef>
              <a:spcAft>
                <a:spcPts val="0"/>
              </a:spcAft>
              <a:buSzPct val="100000"/>
              <a:buChar char="●"/>
            </a:pPr>
            <a:r>
              <a:rPr lang="en"/>
              <a:t>Don’t connect to public wi-fi as that may give hackers access to your child’s phone and information.</a:t>
            </a:r>
            <a:endParaRPr/>
          </a:p>
          <a:p>
            <a:pPr marL="457200" lvl="0" indent="-334327" algn="l" rtl="0">
              <a:spcBef>
                <a:spcPts val="0"/>
              </a:spcBef>
              <a:spcAft>
                <a:spcPts val="0"/>
              </a:spcAft>
              <a:buSzPct val="100000"/>
              <a:buChar char="●"/>
            </a:pPr>
            <a:r>
              <a:rPr lang="en"/>
              <a:t>Don’t share passwords with friends or strangers. </a:t>
            </a:r>
            <a:endParaRPr/>
          </a:p>
          <a:p>
            <a:pPr marL="457200" lvl="0" indent="-334327" algn="l" rtl="0">
              <a:spcBef>
                <a:spcPts val="0"/>
              </a:spcBef>
              <a:spcAft>
                <a:spcPts val="0"/>
              </a:spcAft>
              <a:buSzPct val="100000"/>
              <a:buChar char="●"/>
            </a:pPr>
            <a:r>
              <a:rPr lang="en"/>
              <a:t>Don’t overshare online – once a photo or video is out there, it can’t be taken back. </a:t>
            </a:r>
            <a:endParaRPr/>
          </a:p>
          <a:p>
            <a:pPr marL="457200" lvl="0" indent="-334327" algn="l" rtl="0">
              <a:spcBef>
                <a:spcPts val="0"/>
              </a:spcBef>
              <a:spcAft>
                <a:spcPts val="0"/>
              </a:spcAft>
              <a:buSzPct val="100000"/>
              <a:buChar char="●"/>
            </a:pPr>
            <a:r>
              <a:rPr lang="en"/>
              <a:t>Keep your phone close in your bag or on-hand rather than leaving it in public places where it can be stolen. </a:t>
            </a:r>
            <a:endParaRPr/>
          </a:p>
          <a:p>
            <a:pPr marL="457200" lvl="0" indent="-334327" algn="l" rtl="0">
              <a:spcBef>
                <a:spcPts val="0"/>
              </a:spcBef>
              <a:spcAft>
                <a:spcPts val="0"/>
              </a:spcAft>
              <a:buSzPct val="100000"/>
              <a:buChar char="●"/>
            </a:pPr>
            <a:r>
              <a:rPr lang="en"/>
              <a:t>Password protect the phone so that if it is stolen, personal photos or messages can’t be easily accessed.</a:t>
            </a:r>
            <a:endParaRPr/>
          </a:p>
          <a:p>
            <a:pPr marL="457200" lvl="0" indent="0" algn="l" rtl="0">
              <a:spcBef>
                <a:spcPts val="1200"/>
              </a:spcBef>
              <a:spcAft>
                <a:spcPts val="1200"/>
              </a:spcAft>
              <a:buNone/>
            </a:pPr>
            <a:r>
              <a:rPr lang="en" u="sng">
                <a:solidFill>
                  <a:schemeClr val="hlink"/>
                </a:solidFill>
                <a:hlinkClick r:id="rId3"/>
              </a:rPr>
              <a:t>Advice for Children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3" name="Google Shape;103;p2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3000" b="1"/>
              <a:t>Cyber Bullying</a:t>
            </a:r>
            <a:endParaRPr sz="3000" b="1"/>
          </a:p>
        </p:txBody>
      </p:sp>
      <p:sp>
        <p:nvSpPr>
          <p:cNvPr id="104" name="Google Shape;104;p21"/>
          <p:cNvSpPr txBox="1">
            <a:spLocks noGrp="1"/>
          </p:cNvSpPr>
          <p:nvPr>
            <p:ph type="body" idx="1"/>
          </p:nvPr>
        </p:nvSpPr>
        <p:spPr>
          <a:xfrm>
            <a:off x="311700" y="1152475"/>
            <a:ext cx="8520600" cy="2817600"/>
          </a:xfrm>
          <a:prstGeom prst="rect">
            <a:avLst/>
          </a:prstGeom>
        </p:spPr>
        <p:txBody>
          <a:bodyPr spcFirstLastPara="1" wrap="square" lIns="91425" tIns="91425" rIns="91425" bIns="91425" anchor="t" anchorCtr="0">
            <a:normAutofit/>
          </a:bodyPr>
          <a:lstStyle/>
          <a:p>
            <a:pPr marL="0" lvl="0" indent="0" algn="ctr" rtl="0">
              <a:spcBef>
                <a:spcPts val="0"/>
              </a:spcBef>
              <a:spcAft>
                <a:spcPts val="1200"/>
              </a:spcAft>
              <a:buNone/>
            </a:pPr>
            <a:r>
              <a:rPr lang="en" sz="3000">
                <a:latin typeface="Calibri"/>
                <a:ea typeface="Calibri"/>
                <a:cs typeface="Calibri"/>
                <a:sym typeface="Calibri"/>
              </a:rPr>
              <a:t>Cyberbullying is bullying online and any form of anti-social behaviour over the internet or via a mobile device. It is an attack or abuse, using technology, which is intended to cause another person harm, distress or personal loss.</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2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b="1"/>
              <a:t>Starting the conversation</a:t>
            </a:r>
            <a:endParaRPr b="1"/>
          </a:p>
        </p:txBody>
      </p:sp>
      <p:sp>
        <p:nvSpPr>
          <p:cNvPr id="110" name="Google Shape;110;p22"/>
          <p:cNvSpPr txBox="1">
            <a:spLocks noGrp="1"/>
          </p:cNvSpPr>
          <p:nvPr>
            <p:ph type="body" idx="1"/>
          </p:nvPr>
        </p:nvSpPr>
        <p:spPr>
          <a:xfrm>
            <a:off x="311700" y="1152475"/>
            <a:ext cx="8520600" cy="38142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endParaRPr sz="1700">
              <a:latin typeface="Calibri"/>
              <a:ea typeface="Calibri"/>
              <a:cs typeface="Calibri"/>
              <a:sym typeface="Calibri"/>
            </a:endParaRPr>
          </a:p>
          <a:p>
            <a:pPr marL="0" lvl="0" indent="0" algn="l" rtl="0">
              <a:spcBef>
                <a:spcPts val="1200"/>
              </a:spcBef>
              <a:spcAft>
                <a:spcPts val="0"/>
              </a:spcAft>
              <a:buNone/>
            </a:pPr>
            <a:r>
              <a:rPr lang="en" sz="1900">
                <a:latin typeface="Calibri"/>
                <a:ea typeface="Calibri"/>
                <a:cs typeface="Calibri"/>
                <a:sym typeface="Calibri"/>
              </a:rPr>
              <a:t>Talking regularly with your child can help keep them safe online. Making it part of daily conversation, like you would about their day at school, will help your child feel relaxed.</a:t>
            </a:r>
            <a:endParaRPr sz="1900">
              <a:latin typeface="Calibri"/>
              <a:ea typeface="Calibri"/>
              <a:cs typeface="Calibri"/>
              <a:sym typeface="Calibri"/>
            </a:endParaRPr>
          </a:p>
          <a:p>
            <a:pPr marL="0" lvl="0" indent="0" algn="l" rtl="0">
              <a:spcBef>
                <a:spcPts val="1200"/>
              </a:spcBef>
              <a:spcAft>
                <a:spcPts val="0"/>
              </a:spcAft>
              <a:buNone/>
            </a:pPr>
            <a:r>
              <a:rPr lang="en" sz="1900">
                <a:latin typeface="Calibri"/>
                <a:ea typeface="Calibri"/>
                <a:cs typeface="Calibri"/>
                <a:sym typeface="Calibri"/>
              </a:rPr>
              <a:t>It also means when they do have any worries, they’re more likely to come and speak to you.</a:t>
            </a:r>
            <a:endParaRPr sz="1900">
              <a:latin typeface="Calibri"/>
              <a:ea typeface="Calibri"/>
              <a:cs typeface="Calibri"/>
              <a:sym typeface="Calibri"/>
            </a:endParaRPr>
          </a:p>
          <a:p>
            <a:pPr marL="0" lvl="0" indent="0" algn="l" rtl="0">
              <a:spcBef>
                <a:spcPts val="1200"/>
              </a:spcBef>
              <a:spcAft>
                <a:spcPts val="1200"/>
              </a:spcAft>
              <a:buNone/>
            </a:pPr>
            <a:r>
              <a:rPr lang="en" sz="1900">
                <a:latin typeface="Calibri"/>
                <a:ea typeface="Calibri"/>
                <a:cs typeface="Calibri"/>
                <a:sym typeface="Calibri"/>
              </a:rPr>
              <a:t>But it’s easy to become overwhelmed with the different technology, the language that children use, the huge number of games and apps which are available and the potential risks.</a:t>
            </a:r>
            <a:endParaRPr sz="1900">
              <a:latin typeface="Calibri"/>
              <a:ea typeface="Calibri"/>
              <a:cs typeface="Calibri"/>
              <a:sym typeface="Calibri"/>
            </a:endParaRPr>
          </a:p>
        </p:txBody>
      </p:sp>
      <p:pic>
        <p:nvPicPr>
          <p:cNvPr id="111" name="Google Shape;111;p22"/>
          <p:cNvPicPr preferRelativeResize="0"/>
          <p:nvPr/>
        </p:nvPicPr>
        <p:blipFill>
          <a:blip r:embed="rId3">
            <a:alphaModFix/>
          </a:blip>
          <a:stretch>
            <a:fillRect/>
          </a:stretch>
        </p:blipFill>
        <p:spPr>
          <a:xfrm>
            <a:off x="5866800" y="74300"/>
            <a:ext cx="2844999" cy="159952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2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SzPts val="990"/>
              <a:buNone/>
            </a:pPr>
            <a:r>
              <a:rPr lang="en" sz="2820" b="1"/>
              <a:t>Scenarios and Quiz</a:t>
            </a:r>
            <a:endParaRPr sz="2820" b="1"/>
          </a:p>
        </p:txBody>
      </p:sp>
      <p:sp>
        <p:nvSpPr>
          <p:cNvPr id="117" name="Google Shape;117;p23"/>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pic>
        <p:nvPicPr>
          <p:cNvPr id="118" name="Google Shape;118;p23"/>
          <p:cNvPicPr preferRelativeResize="0"/>
          <p:nvPr/>
        </p:nvPicPr>
        <p:blipFill rotWithShape="1">
          <a:blip r:embed="rId3">
            <a:alphaModFix/>
          </a:blip>
          <a:srcRect l="31114" t="29064" r="32675" b="11170"/>
          <a:stretch/>
        </p:blipFill>
        <p:spPr>
          <a:xfrm>
            <a:off x="311700" y="1034725"/>
            <a:ext cx="3899549" cy="3620349"/>
          </a:xfrm>
          <a:prstGeom prst="rect">
            <a:avLst/>
          </a:prstGeom>
          <a:noFill/>
          <a:ln>
            <a:noFill/>
          </a:ln>
        </p:spPr>
      </p:pic>
      <p:pic>
        <p:nvPicPr>
          <p:cNvPr id="119" name="Google Shape;119;p23"/>
          <p:cNvPicPr preferRelativeResize="0"/>
          <p:nvPr/>
        </p:nvPicPr>
        <p:blipFill rotWithShape="1">
          <a:blip r:embed="rId4">
            <a:alphaModFix/>
          </a:blip>
          <a:srcRect l="30409" t="24062" r="31974" b="7500"/>
          <a:stretch/>
        </p:blipFill>
        <p:spPr>
          <a:xfrm>
            <a:off x="4572000" y="1084850"/>
            <a:ext cx="3439723" cy="3520101"/>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2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pic>
        <p:nvPicPr>
          <p:cNvPr id="125" name="Google Shape;125;p24"/>
          <p:cNvPicPr preferRelativeResize="0"/>
          <p:nvPr/>
        </p:nvPicPr>
        <p:blipFill>
          <a:blip r:embed="rId3">
            <a:alphaModFix/>
          </a:blip>
          <a:stretch>
            <a:fillRect/>
          </a:stretch>
        </p:blipFill>
        <p:spPr>
          <a:xfrm>
            <a:off x="1939075" y="218975"/>
            <a:ext cx="5787965" cy="4705548"/>
          </a:xfrm>
          <a:prstGeom prst="rect">
            <a:avLst/>
          </a:prstGeom>
          <a:noFill/>
          <a:ln>
            <a:noFill/>
          </a:ln>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435</Words>
  <Application>Microsoft Office PowerPoint</Application>
  <PresentationFormat>On-screen Show (16:9)</PresentationFormat>
  <Paragraphs>33</Paragraphs>
  <Slides>12</Slides>
  <Notes>12</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Calibri</vt:lpstr>
      <vt:lpstr>Simple Light</vt:lpstr>
      <vt:lpstr>Safer Internet Use  for Parents</vt:lpstr>
      <vt:lpstr>We have a duty to keep the children and young people in our care safe. </vt:lpstr>
      <vt:lpstr>Age Appropriate Apps</vt:lpstr>
      <vt:lpstr>Screen Time</vt:lpstr>
      <vt:lpstr>PowerPoint Presentation</vt:lpstr>
      <vt:lpstr>PowerPoint Presentation</vt:lpstr>
      <vt:lpstr>Mobile Phones</vt:lpstr>
      <vt:lpstr>PowerPoint Presentation</vt:lpstr>
      <vt:lpstr>Cyber Bullying</vt:lpstr>
      <vt:lpstr>Starting the conversation</vt:lpstr>
      <vt:lpstr>Scenarios and Quiz</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Safer Internet Use  for Parents</dc:title>
  <dc:creator>Abigail Beacon</dc:creator>
  <cp:lastModifiedBy>Abigail Beacon</cp:lastModifiedBy>
  <cp:revision>1</cp:revision>
  <dcterms:modified xsi:type="dcterms:W3CDTF">2024-11-13T16:30:49Z</dcterms:modified>
</cp:coreProperties>
</file>