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DB557B9-6B08-4412-9C3A-8E966BAB4413}">
  <a:tblStyle styleId="{0DB557B9-6B08-4412-9C3A-8E966BAB4413}"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3" d="100"/>
          <a:sy n="143" d="100"/>
        </p:scale>
        <p:origin x="684" y="11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2d0729a9dd3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2d0729a9dd3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2d0729a9dd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2d0729a9dd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2d0729a9dd3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2d0729a9dd3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2d0729a9dd3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2d0729a9dd3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2d0729a9dd3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2d0729a9dd3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2d0729a9dd3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2d0729a9dd3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2d0729a9dd3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2d0729a9dd3_0_1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d0729a9dd3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d0729a9dd3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2d0729a9dd3_0_1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2d0729a9dd3_0_1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2d0e5d8a666_1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2d0e5d8a666_1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2d0e5d8a666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2d0e5d8a666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2d0e5d8a666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2d0e5d8a666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2d0729a9dd3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2d0729a9dd3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2d0729a9dd3_0_1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2d0729a9dd3_0_1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2d11d2ba4c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2d11d2ba4c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D9EAD3"/>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ransition spd="med">
    <p:push/>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O-4ithG_07Q"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wales/ending-physical-punishment-children"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hyperlink" Target="https://www.gov.wales/parenting-give-it-time/support"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5.jpg"/><Relationship Id="rId5" Type="http://schemas.openxmlformats.org/officeDocument/2006/relationships/hyperlink" Target="http://www.youtube.com/watch?v=Ero8ZUSBEXQ" TargetMode="External"/><Relationship Id="rId4" Type="http://schemas.openxmlformats.org/officeDocument/2006/relationships/hyperlink" Target="https://www.cardifffamilies.co.uk/"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YF_ETtoPFl8&amp;t=3s"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hyperlink" Target="https://www.youtube.com/watch?v=SQc_G59Y8bI"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EMQ86wF3qeg" TargetMode="External"/><Relationship Id="rId7" Type="http://schemas.openxmlformats.org/officeDocument/2006/relationships/hyperlink" Target="https://docs.google.com/document/d/15qAFjC4rJCQu4AI_AsvQhzIG3C5qz014rcn1ywXKkX0/edit?usp=sharing" TargetMode="External"/><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hyperlink" Target="https://www.cardifffamilies.co.uk/cardiff-parenting-0-18/" TargetMode="External"/><Relationship Id="rId5" Type="http://schemas.openxmlformats.org/officeDocument/2006/relationships/hyperlink" Target="https://youtu.be/Ero8ZUSBEXQ" TargetMode="External"/><Relationship Id="rId4" Type="http://schemas.openxmlformats.org/officeDocument/2006/relationships/hyperlink" Target="https://www.cardifffamilies.co.uk/"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0" y="557325"/>
            <a:ext cx="8520600" cy="7926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4800"/>
              <a:t>Emotional Health and Wellbeing</a:t>
            </a:r>
            <a:endParaRPr sz="4800"/>
          </a:p>
        </p:txBody>
      </p:sp>
      <p:sp>
        <p:nvSpPr>
          <p:cNvPr id="55" name="Google Shape;55;p13"/>
          <p:cNvSpPr txBox="1">
            <a:spLocks noGrp="1"/>
          </p:cNvSpPr>
          <p:nvPr>
            <p:ph type="subTitle" idx="1"/>
          </p:nvPr>
        </p:nvSpPr>
        <p:spPr>
          <a:xfrm>
            <a:off x="311700" y="1582500"/>
            <a:ext cx="8520600" cy="1200600"/>
          </a:xfrm>
          <a:prstGeom prst="rect">
            <a:avLst/>
          </a:prstGeom>
          <a:no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100"/>
              <a:buFont typeface="Arial"/>
              <a:buNone/>
            </a:pPr>
            <a:r>
              <a:rPr lang="en" sz="2100">
                <a:solidFill>
                  <a:schemeClr val="dk1"/>
                </a:solidFill>
              </a:rPr>
              <a:t>Mental health is as important to a child's safety and wellbeing as their physical health. It can impact on all aspects of their life, including their educational attainment, relationships and physical wellbeing. (NSPCC)</a:t>
            </a:r>
            <a:endParaRPr sz="2100">
              <a:solidFill>
                <a:schemeClr val="dk1"/>
              </a:solidFill>
            </a:endParaRPr>
          </a:p>
        </p:txBody>
      </p:sp>
      <p:pic>
        <p:nvPicPr>
          <p:cNvPr id="56" name="Google Shape;56;p13"/>
          <p:cNvPicPr preferRelativeResize="0"/>
          <p:nvPr/>
        </p:nvPicPr>
        <p:blipFill>
          <a:blip r:embed="rId3">
            <a:alphaModFix/>
          </a:blip>
          <a:stretch>
            <a:fillRect/>
          </a:stretch>
        </p:blipFill>
        <p:spPr>
          <a:xfrm>
            <a:off x="3104213" y="2865103"/>
            <a:ext cx="2935562" cy="20526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4">
            <a:hlinkClick r:id="rId3"/>
          </p:cNvPr>
          <p:cNvSpPr txBox="1">
            <a:spLocks noGrp="1"/>
          </p:cNvSpPr>
          <p:nvPr>
            <p:ph type="body" idx="1"/>
          </p:nvPr>
        </p:nvSpPr>
        <p:spPr>
          <a:xfrm>
            <a:off x="311700" y="1228675"/>
            <a:ext cx="8520600" cy="3791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1200"/>
              </a:spcAft>
              <a:buNone/>
            </a:pPr>
            <a:endParaRPr/>
          </a:p>
        </p:txBody>
      </p:sp>
      <p:sp>
        <p:nvSpPr>
          <p:cNvPr id="62" name="Google Shape;62;p14"/>
          <p:cNvSpPr txBox="1"/>
          <p:nvPr/>
        </p:nvSpPr>
        <p:spPr>
          <a:xfrm>
            <a:off x="2327300" y="332450"/>
            <a:ext cx="47916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800" u="sng">
                <a:hlinkClick r:id="rId3"/>
              </a:rPr>
              <a:t>Maslow's Hierarchy of Needs</a:t>
            </a:r>
            <a:endParaRPr sz="3100"/>
          </a:p>
        </p:txBody>
      </p:sp>
      <p:pic>
        <p:nvPicPr>
          <p:cNvPr id="63" name="Google Shape;63;p14"/>
          <p:cNvPicPr preferRelativeResize="0"/>
          <p:nvPr/>
        </p:nvPicPr>
        <p:blipFill>
          <a:blip r:embed="rId4">
            <a:alphaModFix/>
          </a:blip>
          <a:stretch>
            <a:fillRect/>
          </a:stretch>
        </p:blipFill>
        <p:spPr>
          <a:xfrm>
            <a:off x="1533449" y="1228674"/>
            <a:ext cx="6620325" cy="33497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992400" y="110225"/>
            <a:ext cx="71592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a:t>The 6 AOLEs Curriculum for Wales</a:t>
            </a:r>
            <a:endParaRPr/>
          </a:p>
        </p:txBody>
      </p:sp>
      <p:sp>
        <p:nvSpPr>
          <p:cNvPr id="69" name="Google Shape;69;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70" name="Google Shape;70;p15"/>
          <p:cNvPicPr preferRelativeResize="0"/>
          <p:nvPr/>
        </p:nvPicPr>
        <p:blipFill rotWithShape="1">
          <a:blip r:embed="rId3">
            <a:alphaModFix/>
          </a:blip>
          <a:srcRect l="16467" t="14830" r="17872" b="12930"/>
          <a:stretch/>
        </p:blipFill>
        <p:spPr>
          <a:xfrm>
            <a:off x="1053225" y="682924"/>
            <a:ext cx="7037558" cy="4355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Health and Wellbeing AOLE</a:t>
            </a:r>
            <a:endParaRPr/>
          </a:p>
          <a:p>
            <a:pPr marL="0" lvl="0" indent="0" algn="l" rtl="0">
              <a:spcBef>
                <a:spcPts val="0"/>
              </a:spcBef>
              <a:spcAft>
                <a:spcPts val="0"/>
              </a:spcAft>
              <a:buNone/>
            </a:pPr>
            <a:endParaRPr/>
          </a:p>
        </p:txBody>
      </p:sp>
      <p:sp>
        <p:nvSpPr>
          <p:cNvPr id="76" name="Google Shape;76;p16"/>
          <p:cNvSpPr txBox="1">
            <a:spLocks noGrp="1"/>
          </p:cNvSpPr>
          <p:nvPr>
            <p:ph type="body" idx="1"/>
          </p:nvPr>
        </p:nvSpPr>
        <p:spPr>
          <a:xfrm>
            <a:off x="311700" y="1152475"/>
            <a:ext cx="8520600" cy="3756300"/>
          </a:xfrm>
          <a:prstGeom prst="rect">
            <a:avLst/>
          </a:prstGeom>
        </p:spPr>
        <p:txBody>
          <a:bodyPr spcFirstLastPara="1" wrap="square" lIns="91425" tIns="91425" rIns="91425" bIns="91425" anchor="t" anchorCtr="0">
            <a:normAutofit fontScale="25000" lnSpcReduction="20000"/>
          </a:bodyPr>
          <a:lstStyle/>
          <a:p>
            <a:pPr marL="0" lvl="0" indent="0" algn="l" rtl="0">
              <a:spcBef>
                <a:spcPts val="0"/>
              </a:spcBef>
              <a:spcAft>
                <a:spcPts val="0"/>
              </a:spcAft>
              <a:buNone/>
            </a:pPr>
            <a:r>
              <a:rPr lang="en" sz="8101" b="1">
                <a:solidFill>
                  <a:schemeClr val="dk1"/>
                </a:solidFill>
              </a:rPr>
              <a:t>5 STATEMENTS OF WHAT MATTERS</a:t>
            </a:r>
            <a:endParaRPr sz="8101" b="1">
              <a:solidFill>
                <a:schemeClr val="dk1"/>
              </a:solidFill>
            </a:endParaRPr>
          </a:p>
          <a:p>
            <a:pPr marL="457200" lvl="0" indent="-357217" algn="l" rtl="0">
              <a:lnSpc>
                <a:spcPct val="150000"/>
              </a:lnSpc>
              <a:spcBef>
                <a:spcPts val="1200"/>
              </a:spcBef>
              <a:spcAft>
                <a:spcPts val="0"/>
              </a:spcAft>
              <a:buClr>
                <a:srgbClr val="CC0000"/>
              </a:buClr>
              <a:buSzPct val="100000"/>
              <a:buChar char="●"/>
            </a:pPr>
            <a:r>
              <a:rPr lang="en" sz="8101">
                <a:solidFill>
                  <a:srgbClr val="CC0000"/>
                </a:solidFill>
              </a:rPr>
              <a:t>Developing physical health and well-being has lifelong benefits.</a:t>
            </a:r>
            <a:endParaRPr sz="8101">
              <a:solidFill>
                <a:srgbClr val="CC0000"/>
              </a:solidFill>
            </a:endParaRPr>
          </a:p>
          <a:p>
            <a:pPr marL="457200" lvl="0" indent="-357217" algn="l" rtl="0">
              <a:lnSpc>
                <a:spcPct val="150000"/>
              </a:lnSpc>
              <a:spcBef>
                <a:spcPts val="0"/>
              </a:spcBef>
              <a:spcAft>
                <a:spcPts val="0"/>
              </a:spcAft>
              <a:buClr>
                <a:srgbClr val="0000FF"/>
              </a:buClr>
              <a:buSzPct val="100000"/>
              <a:buChar char="●"/>
            </a:pPr>
            <a:r>
              <a:rPr lang="en" sz="8101">
                <a:solidFill>
                  <a:srgbClr val="0000FF"/>
                </a:solidFill>
              </a:rPr>
              <a:t>How we process and respond to our experiences affects our mental health and emotional well-being.</a:t>
            </a:r>
            <a:endParaRPr sz="8101">
              <a:solidFill>
                <a:srgbClr val="0000FF"/>
              </a:solidFill>
            </a:endParaRPr>
          </a:p>
          <a:p>
            <a:pPr marL="457200" lvl="0" indent="-357217" algn="l" rtl="0">
              <a:lnSpc>
                <a:spcPct val="150000"/>
              </a:lnSpc>
              <a:spcBef>
                <a:spcPts val="0"/>
              </a:spcBef>
              <a:spcAft>
                <a:spcPts val="0"/>
              </a:spcAft>
              <a:buClr>
                <a:srgbClr val="38761D"/>
              </a:buClr>
              <a:buSzPct val="100000"/>
              <a:buChar char="●"/>
            </a:pPr>
            <a:r>
              <a:rPr lang="en" sz="8101">
                <a:solidFill>
                  <a:srgbClr val="38761D"/>
                </a:solidFill>
              </a:rPr>
              <a:t>Our decision-making impacts on the quality of our lives and the lives of others.</a:t>
            </a:r>
            <a:endParaRPr sz="8101">
              <a:solidFill>
                <a:srgbClr val="38761D"/>
              </a:solidFill>
            </a:endParaRPr>
          </a:p>
          <a:p>
            <a:pPr marL="457200" lvl="0" indent="-357217" algn="l" rtl="0">
              <a:lnSpc>
                <a:spcPct val="150000"/>
              </a:lnSpc>
              <a:spcBef>
                <a:spcPts val="0"/>
              </a:spcBef>
              <a:spcAft>
                <a:spcPts val="0"/>
              </a:spcAft>
              <a:buClr>
                <a:srgbClr val="A64D79"/>
              </a:buClr>
              <a:buSzPct val="100000"/>
              <a:buChar char="●"/>
            </a:pPr>
            <a:r>
              <a:rPr lang="en" sz="8101">
                <a:solidFill>
                  <a:srgbClr val="A64D79"/>
                </a:solidFill>
              </a:rPr>
              <a:t>How we engage with social influences shapes who we </a:t>
            </a:r>
            <a:endParaRPr sz="8101">
              <a:solidFill>
                <a:srgbClr val="A64D79"/>
              </a:solidFill>
            </a:endParaRPr>
          </a:p>
          <a:p>
            <a:pPr marL="457200" lvl="0" indent="0" algn="l" rtl="0">
              <a:lnSpc>
                <a:spcPct val="150000"/>
              </a:lnSpc>
              <a:spcBef>
                <a:spcPts val="0"/>
              </a:spcBef>
              <a:spcAft>
                <a:spcPts val="0"/>
              </a:spcAft>
              <a:buNone/>
            </a:pPr>
            <a:r>
              <a:rPr lang="en" sz="8101">
                <a:solidFill>
                  <a:srgbClr val="A64D79"/>
                </a:solidFill>
              </a:rPr>
              <a:t>are and affects our health and well-being.</a:t>
            </a:r>
            <a:endParaRPr sz="8101">
              <a:solidFill>
                <a:srgbClr val="A64D79"/>
              </a:solidFill>
            </a:endParaRPr>
          </a:p>
          <a:p>
            <a:pPr marL="457200" lvl="0" indent="-357217" algn="l" rtl="0">
              <a:lnSpc>
                <a:spcPct val="150000"/>
              </a:lnSpc>
              <a:spcBef>
                <a:spcPts val="0"/>
              </a:spcBef>
              <a:spcAft>
                <a:spcPts val="0"/>
              </a:spcAft>
              <a:buClr>
                <a:srgbClr val="B45F06"/>
              </a:buClr>
              <a:buSzPct val="100000"/>
              <a:buChar char="●"/>
            </a:pPr>
            <a:r>
              <a:rPr lang="en" sz="8101">
                <a:solidFill>
                  <a:srgbClr val="B45F06"/>
                </a:solidFill>
              </a:rPr>
              <a:t>Healthy relationships are fundamental to our well-being.</a:t>
            </a:r>
            <a:endParaRPr sz="8101">
              <a:solidFill>
                <a:srgbClr val="B45F06"/>
              </a:solidFill>
            </a:endParaRPr>
          </a:p>
          <a:p>
            <a:pPr marL="0" lvl="0" indent="0" algn="l" rtl="0">
              <a:spcBef>
                <a:spcPts val="0"/>
              </a:spcBef>
              <a:spcAft>
                <a:spcPts val="0"/>
              </a:spcAft>
              <a:buNone/>
            </a:pPr>
            <a:endParaRPr/>
          </a:p>
          <a:p>
            <a:pPr marL="0" lvl="0" indent="0" algn="l" rtl="0">
              <a:spcBef>
                <a:spcPts val="1200"/>
              </a:spcBef>
              <a:spcAft>
                <a:spcPts val="120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6">
                                            <p:txEl>
                                              <p:pRg st="0" end="0"/>
                                            </p:txEl>
                                          </p:spTgt>
                                        </p:tgtEl>
                                        <p:attrNameLst>
                                          <p:attrName>style.visibility</p:attrName>
                                        </p:attrNameLst>
                                      </p:cBhvr>
                                      <p:to>
                                        <p:strVal val="visible"/>
                                      </p:to>
                                    </p:set>
                                    <p:anim calcmode="lin" valueType="num">
                                      <p:cBhvr additive="base">
                                        <p:cTn id="7" dur="1000"/>
                                        <p:tgtEl>
                                          <p:spTgt spid="76">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76">
                                            <p:txEl>
                                              <p:pRg st="1" end="1"/>
                                            </p:txEl>
                                          </p:spTgt>
                                        </p:tgtEl>
                                        <p:attrNameLst>
                                          <p:attrName>style.visibility</p:attrName>
                                        </p:attrNameLst>
                                      </p:cBhvr>
                                      <p:to>
                                        <p:strVal val="visible"/>
                                      </p:to>
                                    </p:set>
                                    <p:anim calcmode="lin" valueType="num">
                                      <p:cBhvr additive="base">
                                        <p:cTn id="12" dur="1000"/>
                                        <p:tgtEl>
                                          <p:spTgt spid="76">
                                            <p:txEl>
                                              <p:pRg st="1" end="1"/>
                                            </p:txEl>
                                          </p:spTgt>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76">
                                            <p:txEl>
                                              <p:pRg st="2" end="2"/>
                                            </p:txEl>
                                          </p:spTgt>
                                        </p:tgtEl>
                                        <p:attrNameLst>
                                          <p:attrName>style.visibility</p:attrName>
                                        </p:attrNameLst>
                                      </p:cBhvr>
                                      <p:to>
                                        <p:strVal val="visible"/>
                                      </p:to>
                                    </p:set>
                                    <p:anim calcmode="lin" valueType="num">
                                      <p:cBhvr additive="base">
                                        <p:cTn id="17" dur="1000"/>
                                        <p:tgtEl>
                                          <p:spTgt spid="76">
                                            <p:txEl>
                                              <p:pRg st="2" end="2"/>
                                            </p:txEl>
                                          </p:spTgt>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2" fill="hold" nodeType="clickEffect">
                                  <p:stCondLst>
                                    <p:cond delay="0"/>
                                  </p:stCondLst>
                                  <p:childTnLst>
                                    <p:set>
                                      <p:cBhvr>
                                        <p:cTn id="21" dur="1" fill="hold">
                                          <p:stCondLst>
                                            <p:cond delay="0"/>
                                          </p:stCondLst>
                                        </p:cTn>
                                        <p:tgtEl>
                                          <p:spTgt spid="76">
                                            <p:txEl>
                                              <p:pRg st="3" end="3"/>
                                            </p:txEl>
                                          </p:spTgt>
                                        </p:tgtEl>
                                        <p:attrNameLst>
                                          <p:attrName>style.visibility</p:attrName>
                                        </p:attrNameLst>
                                      </p:cBhvr>
                                      <p:to>
                                        <p:strVal val="visible"/>
                                      </p:to>
                                    </p:set>
                                    <p:anim calcmode="lin" valueType="num">
                                      <p:cBhvr additive="base">
                                        <p:cTn id="22" dur="1000"/>
                                        <p:tgtEl>
                                          <p:spTgt spid="76">
                                            <p:txEl>
                                              <p:pRg st="3" end="3"/>
                                            </p:txEl>
                                          </p:spTgt>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76">
                                            <p:txEl>
                                              <p:pRg st="4" end="4"/>
                                            </p:txEl>
                                          </p:spTgt>
                                        </p:tgtEl>
                                        <p:attrNameLst>
                                          <p:attrName>style.visibility</p:attrName>
                                        </p:attrNameLst>
                                      </p:cBhvr>
                                      <p:to>
                                        <p:strVal val="visible"/>
                                      </p:to>
                                    </p:set>
                                    <p:anim calcmode="lin" valueType="num">
                                      <p:cBhvr additive="base">
                                        <p:cTn id="27" dur="1000"/>
                                        <p:tgtEl>
                                          <p:spTgt spid="76">
                                            <p:txEl>
                                              <p:pRg st="4" end="4"/>
                                            </p:txEl>
                                          </p:spTgt>
                                        </p:tgtEl>
                                        <p:attrNameLst>
                                          <p:attrName>ppt_x</p:attrName>
                                        </p:attrNameLst>
                                      </p:cBhvr>
                                      <p:tavLst>
                                        <p:tav tm="0">
                                          <p:val>
                                            <p:strVal val="#ppt_x+1"/>
                                          </p:val>
                                        </p:tav>
                                        <p:tav tm="100000">
                                          <p:val>
                                            <p:strVal val="#ppt_x"/>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nodeType="clickEffect">
                                  <p:stCondLst>
                                    <p:cond delay="0"/>
                                  </p:stCondLst>
                                  <p:childTnLst>
                                    <p:set>
                                      <p:cBhvr>
                                        <p:cTn id="31" dur="1" fill="hold">
                                          <p:stCondLst>
                                            <p:cond delay="0"/>
                                          </p:stCondLst>
                                        </p:cTn>
                                        <p:tgtEl>
                                          <p:spTgt spid="76">
                                            <p:txEl>
                                              <p:pRg st="5" end="5"/>
                                            </p:txEl>
                                          </p:spTgt>
                                        </p:tgtEl>
                                        <p:attrNameLst>
                                          <p:attrName>style.visibility</p:attrName>
                                        </p:attrNameLst>
                                      </p:cBhvr>
                                      <p:to>
                                        <p:strVal val="visible"/>
                                      </p:to>
                                    </p:set>
                                    <p:anim calcmode="lin" valueType="num">
                                      <p:cBhvr additive="base">
                                        <p:cTn id="32" dur="1000"/>
                                        <p:tgtEl>
                                          <p:spTgt spid="76">
                                            <p:txEl>
                                              <p:pRg st="5" end="5"/>
                                            </p:txEl>
                                          </p:spTgt>
                                        </p:tgtEl>
                                        <p:attrNameLst>
                                          <p:attrName>ppt_x</p:attrName>
                                        </p:attrNameLst>
                                      </p:cBhvr>
                                      <p:tavLst>
                                        <p:tav tm="0">
                                          <p:val>
                                            <p:strVal val="#ppt_x+1"/>
                                          </p:val>
                                        </p:tav>
                                        <p:tav tm="100000">
                                          <p:val>
                                            <p:strVal val="#ppt_x"/>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76">
                                            <p:txEl>
                                              <p:pRg st="6" end="6"/>
                                            </p:txEl>
                                          </p:spTgt>
                                        </p:tgtEl>
                                        <p:attrNameLst>
                                          <p:attrName>style.visibility</p:attrName>
                                        </p:attrNameLst>
                                      </p:cBhvr>
                                      <p:to>
                                        <p:strVal val="visible"/>
                                      </p:to>
                                    </p:set>
                                    <p:anim calcmode="lin" valueType="num">
                                      <p:cBhvr additive="base">
                                        <p:cTn id="37" dur="1000"/>
                                        <p:tgtEl>
                                          <p:spTgt spid="76">
                                            <p:txEl>
                                              <p:pRg st="6" end="6"/>
                                            </p:txEl>
                                          </p:spTgt>
                                        </p:tgtEl>
                                        <p:attrNameLst>
                                          <p:attrName>ppt_x</p:attrName>
                                        </p:attrNameLst>
                                      </p:cBhvr>
                                      <p:tavLst>
                                        <p:tav tm="0">
                                          <p:val>
                                            <p:strVal val="#ppt_x+1"/>
                                          </p:val>
                                        </p:tav>
                                        <p:tav tm="100000">
                                          <p:val>
                                            <p:strVal val="#ppt_x"/>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nodeType="clickEffect">
                                  <p:stCondLst>
                                    <p:cond delay="0"/>
                                  </p:stCondLst>
                                  <p:childTnLst>
                                    <p:set>
                                      <p:cBhvr>
                                        <p:cTn id="41" dur="1" fill="hold">
                                          <p:stCondLst>
                                            <p:cond delay="0"/>
                                          </p:stCondLst>
                                        </p:cTn>
                                        <p:tgtEl>
                                          <p:spTgt spid="76">
                                            <p:txEl>
                                              <p:pRg st="7" end="7"/>
                                            </p:txEl>
                                          </p:spTgt>
                                        </p:tgtEl>
                                        <p:attrNameLst>
                                          <p:attrName>style.visibility</p:attrName>
                                        </p:attrNameLst>
                                      </p:cBhvr>
                                      <p:to>
                                        <p:strVal val="visible"/>
                                      </p:to>
                                    </p:set>
                                    <p:anim calcmode="lin" valueType="num">
                                      <p:cBhvr additive="base">
                                        <p:cTn id="42" dur="1000"/>
                                        <p:tgtEl>
                                          <p:spTgt spid="76">
                                            <p:txEl>
                                              <p:pRg st="7" end="7"/>
                                            </p:txEl>
                                          </p:spTgt>
                                        </p:tgtEl>
                                        <p:attrNameLst>
                                          <p:attrName>ppt_x</p:attrName>
                                        </p:attrNameLst>
                                      </p:cBhvr>
                                      <p:tavLst>
                                        <p:tav tm="0">
                                          <p:val>
                                            <p:strVal val="#ppt_x+1"/>
                                          </p:val>
                                        </p:tav>
                                        <p:tav tm="100000">
                                          <p:val>
                                            <p:strVal val="#ppt_x"/>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76">
                                            <p:txEl>
                                              <p:pRg st="8" end="8"/>
                                            </p:txEl>
                                          </p:spTgt>
                                        </p:tgtEl>
                                        <p:attrNameLst>
                                          <p:attrName>style.visibility</p:attrName>
                                        </p:attrNameLst>
                                      </p:cBhvr>
                                      <p:to>
                                        <p:strVal val="visible"/>
                                      </p:to>
                                    </p:set>
                                    <p:anim calcmode="lin" valueType="num">
                                      <p:cBhvr additive="base">
                                        <p:cTn id="47" dur="1000"/>
                                        <p:tgtEl>
                                          <p:spTgt spid="76">
                                            <p:txEl>
                                              <p:pRg st="8" end="8"/>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7"/>
          <p:cNvSpPr txBox="1">
            <a:spLocks noGrp="1"/>
          </p:cNvSpPr>
          <p:nvPr>
            <p:ph type="title"/>
          </p:nvPr>
        </p:nvSpPr>
        <p:spPr>
          <a:xfrm>
            <a:off x="213900" y="308150"/>
            <a:ext cx="8520600" cy="1041300"/>
          </a:xfrm>
          <a:prstGeom prst="rect">
            <a:avLst/>
          </a:prstGeom>
        </p:spPr>
        <p:txBody>
          <a:bodyPr spcFirstLastPara="1" wrap="square" lIns="91425" tIns="91425" rIns="91425" bIns="91425" anchor="t" anchorCtr="0">
            <a:noAutofit/>
          </a:bodyPr>
          <a:lstStyle/>
          <a:p>
            <a:pPr marL="457200" lvl="0" indent="-387350" algn="l" rtl="0">
              <a:lnSpc>
                <a:spcPct val="150000"/>
              </a:lnSpc>
              <a:spcBef>
                <a:spcPts val="0"/>
              </a:spcBef>
              <a:spcAft>
                <a:spcPts val="0"/>
              </a:spcAft>
              <a:buClr>
                <a:srgbClr val="CC0000"/>
              </a:buClr>
              <a:buSzPts val="2500"/>
              <a:buChar char="●"/>
            </a:pPr>
            <a:r>
              <a:rPr lang="en" sz="2500" b="1">
                <a:solidFill>
                  <a:srgbClr val="CC0000"/>
                </a:solidFill>
              </a:rPr>
              <a:t>Developing physical health and well-being has lifelong benefits.</a:t>
            </a:r>
            <a:endParaRPr sz="2500" b="1"/>
          </a:p>
        </p:txBody>
      </p:sp>
      <p:sp>
        <p:nvSpPr>
          <p:cNvPr id="82" name="Google Shape;82;p17"/>
          <p:cNvSpPr txBox="1">
            <a:spLocks noGrp="1"/>
          </p:cNvSpPr>
          <p:nvPr>
            <p:ph type="body" idx="1"/>
          </p:nvPr>
        </p:nvSpPr>
        <p:spPr>
          <a:xfrm>
            <a:off x="311700" y="1447150"/>
            <a:ext cx="8520600" cy="33639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
        <p:nvSpPr>
          <p:cNvPr id="83" name="Google Shape;83;p17"/>
          <p:cNvSpPr/>
          <p:nvPr/>
        </p:nvSpPr>
        <p:spPr>
          <a:xfrm>
            <a:off x="391125" y="2992450"/>
            <a:ext cx="2503200" cy="1467000"/>
          </a:xfrm>
          <a:prstGeom prst="wedgeEllipseCallout">
            <a:avLst>
              <a:gd name="adj1" fmla="val -20833"/>
              <a:gd name="adj2" fmla="val 62500"/>
            </a:avLst>
          </a:prstGeom>
          <a:solidFill>
            <a:srgbClr val="F4CC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3000" b="1">
                <a:solidFill>
                  <a:srgbClr val="CC0000"/>
                </a:solidFill>
              </a:rPr>
              <a:t>Exercise</a:t>
            </a:r>
            <a:endParaRPr sz="3000" b="1">
              <a:solidFill>
                <a:srgbClr val="CC0000"/>
              </a:solidFill>
            </a:endParaRPr>
          </a:p>
        </p:txBody>
      </p:sp>
      <p:sp>
        <p:nvSpPr>
          <p:cNvPr id="84" name="Google Shape;84;p17"/>
          <p:cNvSpPr/>
          <p:nvPr/>
        </p:nvSpPr>
        <p:spPr>
          <a:xfrm>
            <a:off x="2596725" y="1525450"/>
            <a:ext cx="2268600" cy="1467000"/>
          </a:xfrm>
          <a:prstGeom prst="wedgeEllipseCallout">
            <a:avLst>
              <a:gd name="adj1" fmla="val -20833"/>
              <a:gd name="adj2" fmla="val 62500"/>
            </a:avLst>
          </a:prstGeom>
          <a:solidFill>
            <a:srgbClr val="F4CC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600" b="1">
                <a:solidFill>
                  <a:srgbClr val="CC0000"/>
                </a:solidFill>
              </a:rPr>
              <a:t>Nutrition</a:t>
            </a:r>
            <a:endParaRPr sz="2600" b="1">
              <a:solidFill>
                <a:srgbClr val="CC0000"/>
              </a:solidFill>
            </a:endParaRPr>
          </a:p>
        </p:txBody>
      </p:sp>
      <p:sp>
        <p:nvSpPr>
          <p:cNvPr id="85" name="Google Shape;85;p17"/>
          <p:cNvSpPr/>
          <p:nvPr/>
        </p:nvSpPr>
        <p:spPr>
          <a:xfrm>
            <a:off x="4224325" y="3070750"/>
            <a:ext cx="2170800" cy="1349400"/>
          </a:xfrm>
          <a:prstGeom prst="wedgeEllipseCallout">
            <a:avLst>
              <a:gd name="adj1" fmla="val -20833"/>
              <a:gd name="adj2" fmla="val 62500"/>
            </a:avLst>
          </a:prstGeom>
          <a:solidFill>
            <a:srgbClr val="F4CC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700" b="1">
                <a:solidFill>
                  <a:srgbClr val="CC0000"/>
                </a:solidFill>
              </a:rPr>
              <a:t>Sleep and Rest</a:t>
            </a:r>
            <a:endParaRPr sz="2700" b="1">
              <a:solidFill>
                <a:srgbClr val="CC0000"/>
              </a:solidFill>
            </a:endParaRPr>
          </a:p>
        </p:txBody>
      </p:sp>
      <p:sp>
        <p:nvSpPr>
          <p:cNvPr id="86" name="Google Shape;86;p17"/>
          <p:cNvSpPr/>
          <p:nvPr/>
        </p:nvSpPr>
        <p:spPr>
          <a:xfrm>
            <a:off x="6219125" y="1721025"/>
            <a:ext cx="2366400" cy="1467000"/>
          </a:xfrm>
          <a:prstGeom prst="wedgeEllipseCallout">
            <a:avLst>
              <a:gd name="adj1" fmla="val -20833"/>
              <a:gd name="adj2" fmla="val 62500"/>
            </a:avLst>
          </a:prstGeom>
          <a:solidFill>
            <a:srgbClr val="F4CC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500" b="1">
                <a:solidFill>
                  <a:srgbClr val="CC0000"/>
                </a:solidFill>
              </a:rPr>
              <a:t>Healthy Lifestyle Choices</a:t>
            </a:r>
            <a:endParaRPr sz="2500" b="1">
              <a:solidFill>
                <a:srgbClr val="CC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8"/>
          <p:cNvSpPr txBox="1">
            <a:spLocks noGrp="1"/>
          </p:cNvSpPr>
          <p:nvPr>
            <p:ph type="title"/>
          </p:nvPr>
        </p:nvSpPr>
        <p:spPr>
          <a:xfrm>
            <a:off x="213900" y="257175"/>
            <a:ext cx="8520600" cy="1190100"/>
          </a:xfrm>
          <a:prstGeom prst="rect">
            <a:avLst/>
          </a:prstGeom>
        </p:spPr>
        <p:txBody>
          <a:bodyPr spcFirstLastPara="1" wrap="square" lIns="91425" tIns="91425" rIns="91425" bIns="91425" anchor="t" anchorCtr="0">
            <a:noAutofit/>
          </a:bodyPr>
          <a:lstStyle/>
          <a:p>
            <a:pPr marL="457200" lvl="0" indent="-387350" algn="l" rtl="0">
              <a:lnSpc>
                <a:spcPct val="150000"/>
              </a:lnSpc>
              <a:spcBef>
                <a:spcPts val="0"/>
              </a:spcBef>
              <a:spcAft>
                <a:spcPts val="0"/>
              </a:spcAft>
              <a:buClr>
                <a:srgbClr val="1155CC"/>
              </a:buClr>
              <a:buSzPts val="2500"/>
              <a:buChar char="●"/>
            </a:pPr>
            <a:r>
              <a:rPr lang="en" sz="2500" b="1">
                <a:solidFill>
                  <a:srgbClr val="1155CC"/>
                </a:solidFill>
              </a:rPr>
              <a:t>How we process and respond to our experiences affects our mental health and emotional well-being.</a:t>
            </a:r>
            <a:endParaRPr sz="2500" b="1">
              <a:solidFill>
                <a:srgbClr val="1155CC"/>
              </a:solidFill>
            </a:endParaRPr>
          </a:p>
        </p:txBody>
      </p:sp>
      <p:sp>
        <p:nvSpPr>
          <p:cNvPr id="92" name="Google Shape;92;p18"/>
          <p:cNvSpPr txBox="1">
            <a:spLocks noGrp="1"/>
          </p:cNvSpPr>
          <p:nvPr>
            <p:ph type="body" idx="1"/>
          </p:nvPr>
        </p:nvSpPr>
        <p:spPr>
          <a:xfrm>
            <a:off x="311700" y="1447150"/>
            <a:ext cx="8520600" cy="33639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
        <p:nvSpPr>
          <p:cNvPr id="93" name="Google Shape;93;p18"/>
          <p:cNvSpPr/>
          <p:nvPr/>
        </p:nvSpPr>
        <p:spPr>
          <a:xfrm>
            <a:off x="953700" y="3403125"/>
            <a:ext cx="2366400" cy="1467000"/>
          </a:xfrm>
          <a:prstGeom prst="wedgeEllipseCallout">
            <a:avLst>
              <a:gd name="adj1" fmla="val -20833"/>
              <a:gd name="adj2" fmla="val 62500"/>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500" b="1">
                <a:solidFill>
                  <a:srgbClr val="1155CC"/>
                </a:solidFill>
              </a:rPr>
              <a:t>Thoughts and feelings</a:t>
            </a:r>
            <a:endParaRPr sz="2500" b="1">
              <a:solidFill>
                <a:srgbClr val="1155CC"/>
              </a:solidFill>
            </a:endParaRPr>
          </a:p>
        </p:txBody>
      </p:sp>
      <p:sp>
        <p:nvSpPr>
          <p:cNvPr id="94" name="Google Shape;94;p18"/>
          <p:cNvSpPr/>
          <p:nvPr/>
        </p:nvSpPr>
        <p:spPr>
          <a:xfrm>
            <a:off x="3024725" y="1691625"/>
            <a:ext cx="2644500" cy="1467000"/>
          </a:xfrm>
          <a:prstGeom prst="wedgeEllipseCallout">
            <a:avLst>
              <a:gd name="adj1" fmla="val -20833"/>
              <a:gd name="adj2" fmla="val 62500"/>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500" b="1">
                <a:solidFill>
                  <a:srgbClr val="1155CC"/>
                </a:solidFill>
              </a:rPr>
              <a:t>Self Regulation</a:t>
            </a:r>
            <a:r>
              <a:rPr lang="en" sz="2700">
                <a:solidFill>
                  <a:srgbClr val="1155CC"/>
                </a:solidFill>
              </a:rPr>
              <a:t> </a:t>
            </a:r>
            <a:endParaRPr sz="2700">
              <a:solidFill>
                <a:srgbClr val="1155CC"/>
              </a:solidFill>
            </a:endParaRPr>
          </a:p>
        </p:txBody>
      </p:sp>
      <p:sp>
        <p:nvSpPr>
          <p:cNvPr id="95" name="Google Shape;95;p18"/>
          <p:cNvSpPr/>
          <p:nvPr/>
        </p:nvSpPr>
        <p:spPr>
          <a:xfrm>
            <a:off x="3696275" y="3657525"/>
            <a:ext cx="3989700" cy="958200"/>
          </a:xfrm>
          <a:prstGeom prst="wedgeEllipseCallout">
            <a:avLst>
              <a:gd name="adj1" fmla="val -20833"/>
              <a:gd name="adj2" fmla="val 62500"/>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700" b="1">
                <a:solidFill>
                  <a:srgbClr val="1155CC"/>
                </a:solidFill>
              </a:rPr>
              <a:t>Communication</a:t>
            </a:r>
            <a:endParaRPr sz="2700" b="1">
              <a:solidFill>
                <a:srgbClr val="1155CC"/>
              </a:solidFill>
            </a:endParaRPr>
          </a:p>
        </p:txBody>
      </p:sp>
      <p:sp>
        <p:nvSpPr>
          <p:cNvPr id="96" name="Google Shape;96;p18"/>
          <p:cNvSpPr/>
          <p:nvPr/>
        </p:nvSpPr>
        <p:spPr>
          <a:xfrm>
            <a:off x="5941025" y="1672152"/>
            <a:ext cx="2891400" cy="1755300"/>
          </a:xfrm>
          <a:prstGeom prst="wedgeEllipseCallout">
            <a:avLst>
              <a:gd name="adj1" fmla="val -20833"/>
              <a:gd name="adj2" fmla="val 62500"/>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500" b="1">
                <a:solidFill>
                  <a:srgbClr val="1155CC"/>
                </a:solidFill>
              </a:rPr>
              <a:t>Empathy and Reflection</a:t>
            </a:r>
            <a:endParaRPr sz="2500" b="1">
              <a:solidFill>
                <a:srgbClr val="1155CC"/>
              </a:solidFill>
            </a:endParaRPr>
          </a:p>
        </p:txBody>
      </p:sp>
      <p:sp>
        <p:nvSpPr>
          <p:cNvPr id="97" name="Google Shape;97;p18"/>
          <p:cNvSpPr/>
          <p:nvPr/>
        </p:nvSpPr>
        <p:spPr>
          <a:xfrm>
            <a:off x="401825" y="1575725"/>
            <a:ext cx="2507400" cy="1317600"/>
          </a:xfrm>
          <a:prstGeom prst="wedgeEllipseCallout">
            <a:avLst>
              <a:gd name="adj1" fmla="val -20833"/>
              <a:gd name="adj2" fmla="val 62500"/>
            </a:avLst>
          </a:prstGeom>
          <a:solidFill>
            <a:srgbClr val="CFE2F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500" b="1">
                <a:solidFill>
                  <a:srgbClr val="1155CC"/>
                </a:solidFill>
              </a:rPr>
              <a:t>Resilience </a:t>
            </a:r>
            <a:endParaRPr sz="2500" b="1">
              <a:solidFill>
                <a:srgbClr val="1155CC"/>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9"/>
          <p:cNvSpPr txBox="1">
            <a:spLocks noGrp="1"/>
          </p:cNvSpPr>
          <p:nvPr>
            <p:ph type="title"/>
          </p:nvPr>
        </p:nvSpPr>
        <p:spPr>
          <a:xfrm>
            <a:off x="213900" y="215025"/>
            <a:ext cx="8520600" cy="1232100"/>
          </a:xfrm>
          <a:prstGeom prst="rect">
            <a:avLst/>
          </a:prstGeom>
        </p:spPr>
        <p:txBody>
          <a:bodyPr spcFirstLastPara="1" wrap="square" lIns="91425" tIns="91425" rIns="91425" bIns="91425" anchor="t" anchorCtr="0">
            <a:noAutofit/>
          </a:bodyPr>
          <a:lstStyle/>
          <a:p>
            <a:pPr marL="457200" lvl="0" indent="-387350" algn="l" rtl="0">
              <a:lnSpc>
                <a:spcPct val="150000"/>
              </a:lnSpc>
              <a:spcBef>
                <a:spcPts val="0"/>
              </a:spcBef>
              <a:spcAft>
                <a:spcPts val="0"/>
              </a:spcAft>
              <a:buClr>
                <a:srgbClr val="38761D"/>
              </a:buClr>
              <a:buSzPts val="2500"/>
              <a:buChar char="●"/>
            </a:pPr>
            <a:r>
              <a:rPr lang="en" sz="2500" b="1">
                <a:solidFill>
                  <a:srgbClr val="38761D"/>
                </a:solidFill>
              </a:rPr>
              <a:t>Our decision-making impacts on the quality of our lives and the lives of others.</a:t>
            </a:r>
            <a:endParaRPr sz="2500" b="1">
              <a:solidFill>
                <a:schemeClr val="accent1"/>
              </a:solidFill>
            </a:endParaRPr>
          </a:p>
        </p:txBody>
      </p:sp>
      <p:sp>
        <p:nvSpPr>
          <p:cNvPr id="103" name="Google Shape;103;p19"/>
          <p:cNvSpPr txBox="1">
            <a:spLocks noGrp="1"/>
          </p:cNvSpPr>
          <p:nvPr>
            <p:ph type="body" idx="1"/>
          </p:nvPr>
        </p:nvSpPr>
        <p:spPr>
          <a:xfrm>
            <a:off x="311700" y="1447150"/>
            <a:ext cx="8520600" cy="33639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
        <p:nvSpPr>
          <p:cNvPr id="104" name="Google Shape;104;p19"/>
          <p:cNvSpPr/>
          <p:nvPr/>
        </p:nvSpPr>
        <p:spPr>
          <a:xfrm>
            <a:off x="391125" y="3011950"/>
            <a:ext cx="2366400" cy="1467000"/>
          </a:xfrm>
          <a:prstGeom prst="wedgeEllipseCallout">
            <a:avLst>
              <a:gd name="adj1" fmla="val -20833"/>
              <a:gd name="adj2" fmla="val 62500"/>
            </a:avLst>
          </a:prstGeom>
          <a:solidFill>
            <a:srgbClr val="FFFFFF"/>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400" b="1">
                <a:solidFill>
                  <a:srgbClr val="38761D"/>
                </a:solidFill>
              </a:rPr>
              <a:t>Is it safe or unsafe?</a:t>
            </a:r>
            <a:endParaRPr sz="2400" b="1">
              <a:solidFill>
                <a:srgbClr val="38761D"/>
              </a:solidFill>
            </a:endParaRPr>
          </a:p>
        </p:txBody>
      </p:sp>
      <p:sp>
        <p:nvSpPr>
          <p:cNvPr id="105" name="Google Shape;105;p19"/>
          <p:cNvSpPr/>
          <p:nvPr/>
        </p:nvSpPr>
        <p:spPr>
          <a:xfrm>
            <a:off x="2459825" y="1447125"/>
            <a:ext cx="2644500" cy="1467000"/>
          </a:xfrm>
          <a:prstGeom prst="wedgeEllipseCallout">
            <a:avLst>
              <a:gd name="adj1" fmla="val -20833"/>
              <a:gd name="adj2" fmla="val 62500"/>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400" b="1">
                <a:solidFill>
                  <a:srgbClr val="38761D"/>
                </a:solidFill>
              </a:rPr>
              <a:t>Individual and group decisions</a:t>
            </a:r>
            <a:r>
              <a:rPr lang="en" sz="2700">
                <a:solidFill>
                  <a:srgbClr val="38761D"/>
                </a:solidFill>
              </a:rPr>
              <a:t> </a:t>
            </a:r>
            <a:r>
              <a:rPr lang="en" sz="2700"/>
              <a:t> </a:t>
            </a:r>
            <a:endParaRPr sz="2700"/>
          </a:p>
        </p:txBody>
      </p:sp>
      <p:sp>
        <p:nvSpPr>
          <p:cNvPr id="106" name="Google Shape;106;p19"/>
          <p:cNvSpPr/>
          <p:nvPr/>
        </p:nvSpPr>
        <p:spPr>
          <a:xfrm>
            <a:off x="3168250" y="3246850"/>
            <a:ext cx="4224300" cy="1232100"/>
          </a:xfrm>
          <a:prstGeom prst="wedgeEllipseCallout">
            <a:avLst>
              <a:gd name="adj1" fmla="val -20833"/>
              <a:gd name="adj2" fmla="val 62500"/>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400" b="1">
                <a:solidFill>
                  <a:srgbClr val="38761D"/>
                </a:solidFill>
              </a:rPr>
              <a:t>Recognise the impact now and in the future</a:t>
            </a:r>
            <a:endParaRPr sz="2400" b="1">
              <a:solidFill>
                <a:srgbClr val="38761D"/>
              </a:solidFill>
            </a:endParaRPr>
          </a:p>
        </p:txBody>
      </p:sp>
      <p:sp>
        <p:nvSpPr>
          <p:cNvPr id="107" name="Google Shape;107;p19"/>
          <p:cNvSpPr/>
          <p:nvPr/>
        </p:nvSpPr>
        <p:spPr>
          <a:xfrm>
            <a:off x="6219125" y="1721025"/>
            <a:ext cx="2366400" cy="1467000"/>
          </a:xfrm>
          <a:prstGeom prst="wedgeEllipseCallout">
            <a:avLst>
              <a:gd name="adj1" fmla="val -20833"/>
              <a:gd name="adj2" fmla="val 62500"/>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400" b="1">
                <a:solidFill>
                  <a:srgbClr val="38761D"/>
                </a:solidFill>
              </a:rPr>
              <a:t>Informed decisions</a:t>
            </a:r>
            <a:r>
              <a:rPr lang="en" sz="2500">
                <a:solidFill>
                  <a:srgbClr val="38761D"/>
                </a:solidFill>
              </a:rPr>
              <a:t> </a:t>
            </a:r>
            <a:endParaRPr sz="2500">
              <a:solidFill>
                <a:srgbClr val="38761D"/>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0"/>
          <p:cNvSpPr txBox="1">
            <a:spLocks noGrp="1"/>
          </p:cNvSpPr>
          <p:nvPr>
            <p:ph type="title"/>
          </p:nvPr>
        </p:nvSpPr>
        <p:spPr>
          <a:xfrm>
            <a:off x="213900" y="352025"/>
            <a:ext cx="8520600" cy="958200"/>
          </a:xfrm>
          <a:prstGeom prst="rect">
            <a:avLst/>
          </a:prstGeom>
        </p:spPr>
        <p:txBody>
          <a:bodyPr spcFirstLastPara="1" wrap="square" lIns="91425" tIns="91425" rIns="91425" bIns="91425" anchor="t" anchorCtr="0">
            <a:noAutofit/>
          </a:bodyPr>
          <a:lstStyle/>
          <a:p>
            <a:pPr marL="457200" lvl="0" indent="-381000" algn="l" rtl="0">
              <a:lnSpc>
                <a:spcPct val="150000"/>
              </a:lnSpc>
              <a:spcBef>
                <a:spcPts val="0"/>
              </a:spcBef>
              <a:spcAft>
                <a:spcPts val="0"/>
              </a:spcAft>
              <a:buClr>
                <a:srgbClr val="A64D79"/>
              </a:buClr>
              <a:buSzPts val="2400"/>
              <a:buChar char="●"/>
            </a:pPr>
            <a:r>
              <a:rPr lang="en" sz="2400" b="1">
                <a:solidFill>
                  <a:srgbClr val="A64D79"/>
                </a:solidFill>
              </a:rPr>
              <a:t>How we engage with social influences shapes who we  are and affects our health and well-being.</a:t>
            </a:r>
            <a:endParaRPr sz="2400" b="1">
              <a:solidFill>
                <a:srgbClr val="A64D79"/>
              </a:solidFill>
            </a:endParaRPr>
          </a:p>
          <a:p>
            <a:pPr marL="1371600" lvl="0" indent="0" algn="l" rtl="0">
              <a:lnSpc>
                <a:spcPct val="150000"/>
              </a:lnSpc>
              <a:spcBef>
                <a:spcPts val="1200"/>
              </a:spcBef>
              <a:spcAft>
                <a:spcPts val="1200"/>
              </a:spcAft>
              <a:buNone/>
            </a:pPr>
            <a:endParaRPr sz="2000" b="1">
              <a:solidFill>
                <a:schemeClr val="accent1"/>
              </a:solidFill>
            </a:endParaRPr>
          </a:p>
        </p:txBody>
      </p:sp>
      <p:sp>
        <p:nvSpPr>
          <p:cNvPr id="113" name="Google Shape;113;p20"/>
          <p:cNvSpPr txBox="1">
            <a:spLocks noGrp="1"/>
          </p:cNvSpPr>
          <p:nvPr>
            <p:ph type="body" idx="1"/>
          </p:nvPr>
        </p:nvSpPr>
        <p:spPr>
          <a:xfrm>
            <a:off x="311700" y="1447150"/>
            <a:ext cx="8520600" cy="33639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
        <p:nvSpPr>
          <p:cNvPr id="114" name="Google Shape;114;p20"/>
          <p:cNvSpPr/>
          <p:nvPr/>
        </p:nvSpPr>
        <p:spPr>
          <a:xfrm>
            <a:off x="311700" y="2571750"/>
            <a:ext cx="2840400" cy="1789500"/>
          </a:xfrm>
          <a:prstGeom prst="wedgeEllipseCallout">
            <a:avLst>
              <a:gd name="adj1" fmla="val -20833"/>
              <a:gd name="adj2" fmla="val 62500"/>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700" b="1">
                <a:solidFill>
                  <a:srgbClr val="A64D79"/>
                </a:solidFill>
              </a:rPr>
              <a:t>Rules, norms and beliefs</a:t>
            </a:r>
            <a:endParaRPr sz="2700" b="1">
              <a:solidFill>
                <a:srgbClr val="A64D79"/>
              </a:solidFill>
            </a:endParaRPr>
          </a:p>
        </p:txBody>
      </p:sp>
      <p:sp>
        <p:nvSpPr>
          <p:cNvPr id="115" name="Google Shape;115;p20"/>
          <p:cNvSpPr/>
          <p:nvPr/>
        </p:nvSpPr>
        <p:spPr>
          <a:xfrm>
            <a:off x="2956375" y="1701450"/>
            <a:ext cx="2644500" cy="1467000"/>
          </a:xfrm>
          <a:prstGeom prst="wedgeEllipseCallout">
            <a:avLst>
              <a:gd name="adj1" fmla="val -20833"/>
              <a:gd name="adj2" fmla="val 62500"/>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700" b="1">
                <a:solidFill>
                  <a:srgbClr val="A64D79"/>
                </a:solidFill>
              </a:rPr>
              <a:t>Attitudes and values</a:t>
            </a:r>
            <a:r>
              <a:rPr lang="en" sz="2700">
                <a:solidFill>
                  <a:srgbClr val="A64D79"/>
                </a:solidFill>
              </a:rPr>
              <a:t> </a:t>
            </a:r>
            <a:endParaRPr sz="2700">
              <a:solidFill>
                <a:srgbClr val="A64D79"/>
              </a:solidFill>
            </a:endParaRPr>
          </a:p>
        </p:txBody>
      </p:sp>
      <p:sp>
        <p:nvSpPr>
          <p:cNvPr id="116" name="Google Shape;116;p20"/>
          <p:cNvSpPr/>
          <p:nvPr/>
        </p:nvSpPr>
        <p:spPr>
          <a:xfrm>
            <a:off x="4630550" y="3070775"/>
            <a:ext cx="2644500" cy="1466700"/>
          </a:xfrm>
          <a:prstGeom prst="wedgeEllipseCallout">
            <a:avLst>
              <a:gd name="adj1" fmla="val -20833"/>
              <a:gd name="adj2" fmla="val 62500"/>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700" b="1">
                <a:solidFill>
                  <a:srgbClr val="A64D79"/>
                </a:solidFill>
              </a:rPr>
              <a:t>Care and respect</a:t>
            </a:r>
            <a:endParaRPr sz="2700" b="1">
              <a:solidFill>
                <a:srgbClr val="A64D79"/>
              </a:solidFill>
            </a:endParaRPr>
          </a:p>
        </p:txBody>
      </p:sp>
      <p:sp>
        <p:nvSpPr>
          <p:cNvPr id="117" name="Google Shape;117;p20"/>
          <p:cNvSpPr/>
          <p:nvPr/>
        </p:nvSpPr>
        <p:spPr>
          <a:xfrm>
            <a:off x="6642000" y="1525450"/>
            <a:ext cx="2190300" cy="1467000"/>
          </a:xfrm>
          <a:prstGeom prst="wedgeEllipseCallout">
            <a:avLst>
              <a:gd name="adj1" fmla="val -20833"/>
              <a:gd name="adj2" fmla="val 62500"/>
            </a:avLst>
          </a:prstGeom>
          <a:solidFill>
            <a:srgbClr val="EAD1D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700" b="1">
                <a:solidFill>
                  <a:srgbClr val="A64D79"/>
                </a:solidFill>
              </a:rPr>
              <a:t>Social Media</a:t>
            </a:r>
            <a:endParaRPr sz="2700" b="1">
              <a:solidFill>
                <a:srgbClr val="A64D79"/>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1"/>
          <p:cNvSpPr txBox="1">
            <a:spLocks noGrp="1"/>
          </p:cNvSpPr>
          <p:nvPr>
            <p:ph type="title"/>
          </p:nvPr>
        </p:nvSpPr>
        <p:spPr>
          <a:xfrm>
            <a:off x="195575" y="445025"/>
            <a:ext cx="8948400" cy="572700"/>
          </a:xfrm>
          <a:prstGeom prst="rect">
            <a:avLst/>
          </a:prstGeom>
        </p:spPr>
        <p:txBody>
          <a:bodyPr spcFirstLastPara="1" wrap="square" lIns="91425" tIns="91425" rIns="91425" bIns="91425" anchor="t" anchorCtr="0">
            <a:noAutofit/>
          </a:bodyPr>
          <a:lstStyle/>
          <a:p>
            <a:pPr marL="457200" lvl="0" indent="-382270" algn="l" rtl="0">
              <a:spcBef>
                <a:spcPts val="0"/>
              </a:spcBef>
              <a:spcAft>
                <a:spcPts val="0"/>
              </a:spcAft>
              <a:buClr>
                <a:srgbClr val="990000"/>
              </a:buClr>
              <a:buSzPts val="2420"/>
              <a:buChar char="●"/>
            </a:pPr>
            <a:r>
              <a:rPr lang="en" sz="2420" b="1">
                <a:solidFill>
                  <a:srgbClr val="990000"/>
                </a:solidFill>
              </a:rPr>
              <a:t>Healthy relationships are fundamental to our well-being.</a:t>
            </a:r>
            <a:endParaRPr sz="2420" b="1">
              <a:solidFill>
                <a:srgbClr val="990000"/>
              </a:solidFill>
            </a:endParaRPr>
          </a:p>
        </p:txBody>
      </p:sp>
      <p:sp>
        <p:nvSpPr>
          <p:cNvPr id="123" name="Google Shape;123;p2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sp>
        <p:nvSpPr>
          <p:cNvPr id="124" name="Google Shape;124;p21"/>
          <p:cNvSpPr/>
          <p:nvPr/>
        </p:nvSpPr>
        <p:spPr>
          <a:xfrm>
            <a:off x="311700" y="1222750"/>
            <a:ext cx="3794100" cy="1515600"/>
          </a:xfrm>
          <a:prstGeom prst="wedgeEllipseCallout">
            <a:avLst>
              <a:gd name="adj1" fmla="val -20833"/>
              <a:gd name="adj2" fmla="val 62500"/>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700" b="1">
                <a:solidFill>
                  <a:srgbClr val="990000"/>
                </a:solidFill>
              </a:rPr>
              <a:t>Maintain healthy relationships</a:t>
            </a:r>
            <a:endParaRPr sz="2700" b="1">
              <a:solidFill>
                <a:srgbClr val="990000"/>
              </a:solidFill>
            </a:endParaRPr>
          </a:p>
        </p:txBody>
      </p:sp>
      <p:sp>
        <p:nvSpPr>
          <p:cNvPr id="125" name="Google Shape;125;p21"/>
          <p:cNvSpPr/>
          <p:nvPr/>
        </p:nvSpPr>
        <p:spPr>
          <a:xfrm>
            <a:off x="4477400" y="1151950"/>
            <a:ext cx="3873600" cy="1657200"/>
          </a:xfrm>
          <a:prstGeom prst="wedgeEllipseCallout">
            <a:avLst>
              <a:gd name="adj1" fmla="val -20833"/>
              <a:gd name="adj2" fmla="val 62500"/>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700" b="1">
                <a:solidFill>
                  <a:srgbClr val="990000"/>
                </a:solidFill>
              </a:rPr>
              <a:t>Communicate needs and feelings</a:t>
            </a:r>
            <a:endParaRPr sz="2700" b="1">
              <a:solidFill>
                <a:srgbClr val="990000"/>
              </a:solidFill>
            </a:endParaRPr>
          </a:p>
        </p:txBody>
      </p:sp>
      <p:sp>
        <p:nvSpPr>
          <p:cNvPr id="126" name="Google Shape;126;p21"/>
          <p:cNvSpPr/>
          <p:nvPr/>
        </p:nvSpPr>
        <p:spPr>
          <a:xfrm>
            <a:off x="880075" y="3090000"/>
            <a:ext cx="3970200" cy="1271100"/>
          </a:xfrm>
          <a:prstGeom prst="wedgeEllipseCallout">
            <a:avLst>
              <a:gd name="adj1" fmla="val -20833"/>
              <a:gd name="adj2" fmla="val 62500"/>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700" b="1">
                <a:solidFill>
                  <a:srgbClr val="990000"/>
                </a:solidFill>
              </a:rPr>
              <a:t>Know about rights UNCRC</a:t>
            </a:r>
            <a:endParaRPr sz="2700" b="1">
              <a:solidFill>
                <a:srgbClr val="990000"/>
              </a:solidFill>
            </a:endParaRPr>
          </a:p>
        </p:txBody>
      </p:sp>
      <p:sp>
        <p:nvSpPr>
          <p:cNvPr id="127" name="Google Shape;127;p21"/>
          <p:cNvSpPr/>
          <p:nvPr/>
        </p:nvSpPr>
        <p:spPr>
          <a:xfrm>
            <a:off x="5378175" y="2943375"/>
            <a:ext cx="3109500" cy="1515600"/>
          </a:xfrm>
          <a:prstGeom prst="wedgeEllipseCallout">
            <a:avLst>
              <a:gd name="adj1" fmla="val -20833"/>
              <a:gd name="adj2" fmla="val 62500"/>
            </a:avLst>
          </a:prstGeom>
          <a:solidFill>
            <a:srgbClr val="FCE5CD"/>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700" b="1">
                <a:solidFill>
                  <a:srgbClr val="990000"/>
                </a:solidFill>
              </a:rPr>
              <a:t>Resolve conflict</a:t>
            </a:r>
            <a:endParaRPr sz="2700" b="1">
              <a:solidFill>
                <a:srgbClr val="99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2"/>
          <p:cNvSpPr txBox="1">
            <a:spLocks noGrp="1"/>
          </p:cNvSpPr>
          <p:nvPr>
            <p:ph type="body" idx="1"/>
          </p:nvPr>
        </p:nvSpPr>
        <p:spPr>
          <a:xfrm>
            <a:off x="468150" y="112525"/>
            <a:ext cx="8520600" cy="50310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sz="2200" b="1"/>
              <a:t>United Nations Convention on the Rights of the Child</a:t>
            </a:r>
            <a:endParaRPr sz="2200" b="1"/>
          </a:p>
        </p:txBody>
      </p:sp>
      <p:graphicFrame>
        <p:nvGraphicFramePr>
          <p:cNvPr id="133" name="Google Shape;133;p22"/>
          <p:cNvGraphicFramePr/>
          <p:nvPr/>
        </p:nvGraphicFramePr>
        <p:xfrm>
          <a:off x="211625" y="639750"/>
          <a:ext cx="3000000" cy="3000000"/>
        </p:xfrm>
        <a:graphic>
          <a:graphicData uri="http://schemas.openxmlformats.org/drawingml/2006/table">
            <a:tbl>
              <a:tblPr>
                <a:noFill/>
                <a:tableStyleId>{0DB557B9-6B08-4412-9C3A-8E966BAB4413}</a:tableStyleId>
              </a:tblPr>
              <a:tblGrid>
                <a:gridCol w="2016525">
                  <a:extLst>
                    <a:ext uri="{9D8B030D-6E8A-4147-A177-3AD203B41FA5}">
                      <a16:colId xmlns:a16="http://schemas.microsoft.com/office/drawing/2014/main" val="20000"/>
                    </a:ext>
                  </a:extLst>
                </a:gridCol>
                <a:gridCol w="3917350">
                  <a:extLst>
                    <a:ext uri="{9D8B030D-6E8A-4147-A177-3AD203B41FA5}">
                      <a16:colId xmlns:a16="http://schemas.microsoft.com/office/drawing/2014/main" val="20001"/>
                    </a:ext>
                  </a:extLst>
                </a:gridCol>
                <a:gridCol w="2786875">
                  <a:extLst>
                    <a:ext uri="{9D8B030D-6E8A-4147-A177-3AD203B41FA5}">
                      <a16:colId xmlns:a16="http://schemas.microsoft.com/office/drawing/2014/main" val="20002"/>
                    </a:ext>
                  </a:extLst>
                </a:gridCol>
              </a:tblGrid>
              <a:tr h="1845375">
                <a:tc>
                  <a:txBody>
                    <a:bodyPr/>
                    <a:lstStyle/>
                    <a:p>
                      <a:pPr marL="0" lvl="0" indent="0" algn="l" rtl="0">
                        <a:spcBef>
                          <a:spcPts val="0"/>
                        </a:spcBef>
                        <a:spcAft>
                          <a:spcPts val="0"/>
                        </a:spcAft>
                        <a:buNone/>
                      </a:pPr>
                      <a:r>
                        <a:rPr lang="en" b="1"/>
                        <a:t>ARTICLE 12</a:t>
                      </a:r>
                      <a:endParaRPr b="1"/>
                    </a:p>
                    <a:p>
                      <a:pPr marL="0" lvl="0" indent="0" algn="l" rtl="0">
                        <a:spcBef>
                          <a:spcPts val="0"/>
                        </a:spcBef>
                        <a:spcAft>
                          <a:spcPts val="0"/>
                        </a:spcAft>
                        <a:buNone/>
                      </a:pPr>
                      <a:r>
                        <a:rPr lang="en"/>
                        <a:t>Children have the right to give their opinions freely on issues that affect them. Adults should listen and take children seriously.</a:t>
                      </a:r>
                      <a:endParaRPr/>
                    </a:p>
                  </a:txBody>
                  <a:tcPr marL="91425" marR="91425" marT="91425" marB="91425"/>
                </a:tc>
                <a:tc>
                  <a:txBody>
                    <a:bodyPr/>
                    <a:lstStyle/>
                    <a:p>
                      <a:pPr marL="0" lvl="0" indent="0" algn="l" rtl="0">
                        <a:spcBef>
                          <a:spcPts val="0"/>
                        </a:spcBef>
                        <a:spcAft>
                          <a:spcPts val="0"/>
                        </a:spcAft>
                        <a:buNone/>
                      </a:pPr>
                      <a:r>
                        <a:rPr lang="en" b="1"/>
                        <a:t>ARTICLE 13</a:t>
                      </a:r>
                      <a:endParaRPr b="1"/>
                    </a:p>
                    <a:p>
                      <a:pPr marL="0" lvl="0" indent="0" algn="l" rtl="0">
                        <a:spcBef>
                          <a:spcPts val="0"/>
                        </a:spcBef>
                        <a:spcAft>
                          <a:spcPts val="0"/>
                        </a:spcAft>
                        <a:buNone/>
                      </a:pPr>
                      <a:r>
                        <a:rPr lang="en"/>
                        <a:t>Children have the right to share freely with others what they learn, think and feel, by talking, drawing, writing or in any other way unless it harms other people.</a:t>
                      </a:r>
                      <a:endParaRPr/>
                    </a:p>
                  </a:txBody>
                  <a:tcPr marL="91425" marR="91425" marT="91425" marB="91425"/>
                </a:tc>
                <a:tc>
                  <a:txBody>
                    <a:bodyPr/>
                    <a:lstStyle/>
                    <a:p>
                      <a:pPr marL="0" lvl="0" indent="0" algn="l" rtl="0">
                        <a:spcBef>
                          <a:spcPts val="0"/>
                        </a:spcBef>
                        <a:spcAft>
                          <a:spcPts val="0"/>
                        </a:spcAft>
                        <a:buNone/>
                      </a:pPr>
                      <a:r>
                        <a:rPr lang="en" b="1"/>
                        <a:t>ARTICLE 14 </a:t>
                      </a:r>
                      <a:r>
                        <a:rPr lang="en"/>
                        <a:t>(freedom of thought, belief and religion) Every child has the right to think and believe what they choose and also to practise their religion, as long as they are not stopping other people from enjoying their rights. </a:t>
                      </a:r>
                      <a:endParaRPr/>
                    </a:p>
                  </a:txBody>
                  <a:tcPr marL="91425" marR="91425" marT="91425" marB="91425"/>
                </a:tc>
                <a:extLst>
                  <a:ext uri="{0D108BD9-81ED-4DB2-BD59-A6C34878D82A}">
                    <a16:rowId xmlns:a16="http://schemas.microsoft.com/office/drawing/2014/main" val="10000"/>
                  </a:ext>
                </a:extLst>
              </a:tr>
              <a:tr h="2529800">
                <a:tc>
                  <a:txBody>
                    <a:bodyPr/>
                    <a:lstStyle/>
                    <a:p>
                      <a:pPr marL="0" lvl="0" indent="0" algn="l" rtl="0">
                        <a:spcBef>
                          <a:spcPts val="0"/>
                        </a:spcBef>
                        <a:spcAft>
                          <a:spcPts val="0"/>
                        </a:spcAft>
                        <a:buNone/>
                      </a:pPr>
                      <a:r>
                        <a:rPr lang="en" b="1"/>
                        <a:t>ARTICLE 24 </a:t>
                      </a:r>
                      <a:r>
                        <a:rPr lang="en"/>
                        <a:t>(health and health services) Every child has the right to the best possible health. Governments must provide ……….and education on health and well-being so that children can stay healthy. </a:t>
                      </a:r>
                      <a:endParaRPr/>
                    </a:p>
                  </a:txBody>
                  <a:tcPr marL="91425" marR="91425" marT="91425" marB="91425"/>
                </a:tc>
                <a:tc>
                  <a:txBody>
                    <a:bodyPr/>
                    <a:lstStyle/>
                    <a:p>
                      <a:pPr marL="0" lvl="0" indent="0" algn="l" rtl="0">
                        <a:spcBef>
                          <a:spcPts val="0"/>
                        </a:spcBef>
                        <a:spcAft>
                          <a:spcPts val="0"/>
                        </a:spcAft>
                        <a:buNone/>
                      </a:pPr>
                      <a:r>
                        <a:rPr lang="en" b="1"/>
                        <a:t>ARTICLE  28</a:t>
                      </a:r>
                      <a:r>
                        <a:rPr lang="en"/>
                        <a:t> (right to education) Every child has the right to an education. Discipline in schools must respect children’s dignity and their rights. </a:t>
                      </a:r>
                      <a:endParaRPr/>
                    </a:p>
                    <a:p>
                      <a:pPr marL="0" lvl="0" indent="0" algn="l" rtl="0">
                        <a:spcBef>
                          <a:spcPts val="0"/>
                        </a:spcBef>
                        <a:spcAft>
                          <a:spcPts val="0"/>
                        </a:spcAft>
                        <a:buNone/>
                      </a:pPr>
                      <a:endParaRPr/>
                    </a:p>
                    <a:p>
                      <a:pPr marL="0" lvl="0" indent="0" algn="l" rtl="0">
                        <a:spcBef>
                          <a:spcPts val="0"/>
                        </a:spcBef>
                        <a:spcAft>
                          <a:spcPts val="0"/>
                        </a:spcAft>
                        <a:buClr>
                          <a:schemeClr val="dk1"/>
                        </a:buClr>
                        <a:buSzPts val="1100"/>
                        <a:buFont typeface="Arial"/>
                        <a:buNone/>
                      </a:pPr>
                      <a:r>
                        <a:rPr lang="en" b="1">
                          <a:solidFill>
                            <a:schemeClr val="dk1"/>
                          </a:solidFill>
                        </a:rPr>
                        <a:t>ARTICLE 29</a:t>
                      </a:r>
                      <a:r>
                        <a:rPr lang="en">
                          <a:solidFill>
                            <a:schemeClr val="dk1"/>
                          </a:solidFill>
                        </a:rPr>
                        <a:t> (goals of education) Education must develop every child’s personality, talents and abilities to the full. It must encourage the child’s respect for human rights, as well as respect for their parents, their own and other cultures, and the environment.</a:t>
                      </a:r>
                      <a:endParaRPr/>
                    </a:p>
                  </a:txBody>
                  <a:tcPr marL="91425" marR="91425" marT="91425" marB="91425"/>
                </a:tc>
                <a:tc>
                  <a:txBody>
                    <a:bodyPr/>
                    <a:lstStyle/>
                    <a:p>
                      <a:pPr marL="0" lvl="0" indent="0" algn="l" rtl="0">
                        <a:spcBef>
                          <a:spcPts val="0"/>
                        </a:spcBef>
                        <a:spcAft>
                          <a:spcPts val="0"/>
                        </a:spcAft>
                        <a:buClr>
                          <a:schemeClr val="dk1"/>
                        </a:buClr>
                        <a:buSzPts val="1100"/>
                        <a:buFont typeface="Arial"/>
                        <a:buNone/>
                      </a:pPr>
                      <a:r>
                        <a:rPr lang="en" b="1">
                          <a:solidFill>
                            <a:schemeClr val="dk1"/>
                          </a:solidFill>
                        </a:rPr>
                        <a:t>ARTICLE 31</a:t>
                      </a:r>
                      <a:r>
                        <a:rPr lang="en">
                          <a:solidFill>
                            <a:schemeClr val="dk1"/>
                          </a:solidFill>
                        </a:rPr>
                        <a:t> (leisure, play and culture) Every child has the right to relax, play and take part in a wide range of cultural and artistic activities.</a:t>
                      </a:r>
                      <a:endParaRPr/>
                    </a:p>
                  </a:txBody>
                  <a:tcPr marL="91425" marR="91425" marT="91425" marB="91425"/>
                </a:tc>
                <a:extLst>
                  <a:ext uri="{0D108BD9-81ED-4DB2-BD59-A6C34878D82A}">
                    <a16:rowId xmlns:a16="http://schemas.microsoft.com/office/drawing/2014/main" val="10001"/>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139" name="Google Shape;139;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40" name="Google Shape;140;p23"/>
          <p:cNvPicPr preferRelativeResize="0"/>
          <p:nvPr/>
        </p:nvPicPr>
        <p:blipFill rotWithShape="1">
          <a:blip r:embed="rId3">
            <a:alphaModFix/>
          </a:blip>
          <a:srcRect b="48186"/>
          <a:stretch/>
        </p:blipFill>
        <p:spPr>
          <a:xfrm>
            <a:off x="86900" y="411825"/>
            <a:ext cx="8970199" cy="382264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u="sng">
                <a:solidFill>
                  <a:schemeClr val="hlink"/>
                </a:solidFill>
                <a:hlinkClick r:id="rId3"/>
              </a:rPr>
              <a:t>Ending physical punishment of children | GOV.WALES</a:t>
            </a:r>
            <a:endParaRPr sz="2577"/>
          </a:p>
        </p:txBody>
      </p:sp>
      <p:sp>
        <p:nvSpPr>
          <p:cNvPr id="146" name="Google Shape;146;p2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47" name="Google Shape;147;p24"/>
          <p:cNvPicPr preferRelativeResize="0"/>
          <p:nvPr/>
        </p:nvPicPr>
        <p:blipFill rotWithShape="1">
          <a:blip r:embed="rId4">
            <a:alphaModFix/>
          </a:blip>
          <a:srcRect t="52568"/>
          <a:stretch/>
        </p:blipFill>
        <p:spPr>
          <a:xfrm>
            <a:off x="311700" y="1152475"/>
            <a:ext cx="8477575" cy="33073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5"/>
          <p:cNvSpPr txBox="1">
            <a:spLocks noGrp="1"/>
          </p:cNvSpPr>
          <p:nvPr>
            <p:ph type="body" idx="1"/>
          </p:nvPr>
        </p:nvSpPr>
        <p:spPr>
          <a:xfrm>
            <a:off x="311700" y="217550"/>
            <a:ext cx="8520600" cy="4828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u="sng">
                <a:solidFill>
                  <a:schemeClr val="hlink"/>
                </a:solidFill>
                <a:hlinkClick r:id="rId3"/>
              </a:rPr>
              <a:t>https://www.gov.wales/parenting-give-it-time/support</a:t>
            </a:r>
            <a:endParaRPr/>
          </a:p>
          <a:p>
            <a:pPr marL="0" lvl="0" indent="0" algn="l" rtl="0">
              <a:spcBef>
                <a:spcPts val="1200"/>
              </a:spcBef>
              <a:spcAft>
                <a:spcPts val="0"/>
              </a:spcAft>
              <a:buNone/>
            </a:pPr>
            <a:r>
              <a:rPr lang="en" u="sng">
                <a:solidFill>
                  <a:schemeClr val="hlink"/>
                </a:solidFill>
                <a:hlinkClick r:id="rId4"/>
              </a:rPr>
              <a:t>https://www.cardifffamilies.co.uk/</a:t>
            </a:r>
            <a:r>
              <a:rPr lang="en"/>
              <a:t>  </a:t>
            </a:r>
            <a:endParaRPr/>
          </a:p>
          <a:p>
            <a:pPr marL="0" lvl="0" indent="0" algn="l" rtl="0">
              <a:spcBef>
                <a:spcPts val="1200"/>
              </a:spcBef>
              <a:spcAft>
                <a:spcPts val="1200"/>
              </a:spcAft>
              <a:buNone/>
            </a:pPr>
            <a:endParaRPr/>
          </a:p>
        </p:txBody>
      </p:sp>
      <p:pic>
        <p:nvPicPr>
          <p:cNvPr id="153" name="Google Shape;153;p25" descr="Check out our new animation! 😊🎬&#10;&#10;Cardiff Family Advice and Support offers Advice and Support to children, young people and families across the whole of Cardiff. Bringing together a range of existing and new services, we are able to help more people than ever before.&#10;&#10;Since the launch of Cardiff Family Advice and Support we have also expanded and have welcomed on board a team of Police Community Support Officers, Primary Mental Health Specialists and Family Help Disability Advisers. &#10;&#10;To find out more and to access our service please contact us:&#10;📞 03000 133 133 &#10;📧 contactFAS@cardiff.gov.uk&#10;💻 www.cardifffamilies.co.uk" title="Cardiff Family Advice and Support Animation">
            <a:hlinkClick r:id="rId5"/>
          </p:cNvPr>
          <p:cNvPicPr preferRelativeResize="0"/>
          <p:nvPr/>
        </p:nvPicPr>
        <p:blipFill>
          <a:blip r:embed="rId6">
            <a:alphaModFix/>
          </a:blip>
          <a:stretch>
            <a:fillRect/>
          </a:stretch>
        </p:blipFill>
        <p:spPr>
          <a:xfrm>
            <a:off x="1296063" y="1209450"/>
            <a:ext cx="6551875" cy="36854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3"/>
                                        </p:tgtEl>
                                        <p:attrNameLst>
                                          <p:attrName>style.visibility</p:attrName>
                                        </p:attrNameLst>
                                      </p:cBhvr>
                                      <p:to>
                                        <p:strVal val="visible"/>
                                      </p:to>
                                    </p:set>
                                    <p:animEffect transition="in" filter="fade">
                                      <p:cBhvr>
                                        <p:cTn id="7" dur="1000"/>
                                        <p:tgtEl>
                                          <p:spTgt spid="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6"/>
          <p:cNvSpPr txBox="1">
            <a:spLocks noGrp="1"/>
          </p:cNvSpPr>
          <p:nvPr>
            <p:ph type="body" idx="1"/>
          </p:nvPr>
        </p:nvSpPr>
        <p:spPr>
          <a:xfrm>
            <a:off x="136900" y="97775"/>
            <a:ext cx="9007200" cy="4850100"/>
          </a:xfrm>
          <a:prstGeom prst="rect">
            <a:avLst/>
          </a:prstGeom>
        </p:spPr>
        <p:txBody>
          <a:bodyPr spcFirstLastPara="1" wrap="square" lIns="91425" tIns="91425" rIns="91425" bIns="91425" anchor="t" anchorCtr="0">
            <a:normAutofit lnSpcReduction="20000"/>
          </a:bodyPr>
          <a:lstStyle/>
          <a:p>
            <a:pPr marL="0" lvl="0" indent="0" algn="l" rtl="0">
              <a:spcBef>
                <a:spcPts val="0"/>
              </a:spcBef>
              <a:spcAft>
                <a:spcPts val="0"/>
              </a:spcAft>
              <a:buNone/>
            </a:pPr>
            <a:r>
              <a:rPr lang="en" b="1">
                <a:solidFill>
                  <a:schemeClr val="dk1"/>
                </a:solidFill>
              </a:rPr>
              <a:t>What Do We Do In School?</a:t>
            </a:r>
            <a:endParaRPr b="1">
              <a:solidFill>
                <a:schemeClr val="dk1"/>
              </a:solidFill>
            </a:endParaRPr>
          </a:p>
          <a:p>
            <a:pPr marL="457200" lvl="0" indent="-342900" algn="l" rtl="0">
              <a:spcBef>
                <a:spcPts val="1200"/>
              </a:spcBef>
              <a:spcAft>
                <a:spcPts val="0"/>
              </a:spcAft>
              <a:buClr>
                <a:schemeClr val="dk1"/>
              </a:buClr>
              <a:buSzPts val="1800"/>
              <a:buChar char="●"/>
            </a:pPr>
            <a:r>
              <a:rPr lang="en">
                <a:solidFill>
                  <a:schemeClr val="dk1"/>
                </a:solidFill>
              </a:rPr>
              <a:t>We have a Relational Approach where children know that there are trusted adults they can talk to. </a:t>
            </a:r>
            <a:endParaRPr>
              <a:solidFill>
                <a:schemeClr val="dk1"/>
              </a:solidFill>
            </a:endParaRPr>
          </a:p>
          <a:p>
            <a:pPr marL="457200" lvl="0" indent="-342900" algn="l" rtl="0">
              <a:spcBef>
                <a:spcPts val="0"/>
              </a:spcBef>
              <a:spcAft>
                <a:spcPts val="0"/>
              </a:spcAft>
              <a:buClr>
                <a:schemeClr val="dk1"/>
              </a:buClr>
              <a:buSzPts val="1800"/>
              <a:buChar char="●"/>
            </a:pPr>
            <a:r>
              <a:rPr lang="en" u="sng">
                <a:solidFill>
                  <a:schemeClr val="dk1"/>
                </a:solidFill>
                <a:hlinkClick r:id="rId3">
                  <a:extLst>
                    <a:ext uri="{A12FA001-AC4F-418D-AE19-62706E023703}">
                      <ahyp:hlinkClr xmlns:ahyp="http://schemas.microsoft.com/office/drawing/2018/hyperlinkcolor" val="tx"/>
                    </a:ext>
                  </a:extLst>
                </a:hlinkClick>
              </a:rPr>
              <a:t>THRIVE</a:t>
            </a:r>
            <a:r>
              <a:rPr lang="en">
                <a:solidFill>
                  <a:schemeClr val="dk1"/>
                </a:solidFill>
              </a:rPr>
              <a:t> -We teach children about their brains, how to manage big feelings and we validate their feelings whilst helping them to make good choices during ‘time in’ sessions. </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FLOURISH for Year 6 children-a programme designed to improve mental &amp; emotional wellbeing, self-esteem and resilience.</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Restorative approach and Conflict Resolution- Children learn how to manage conflict in healthy ways and they learn what they need to do if someone has been hurt or upset-we use the Wheel of Choices. </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UNCRC-Children learn about their rights as ‘rights holders’ and about the role of adults as ‘duty bearers.’</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RSE Code-Children learn about healthy and unhealthy relationships, about consent and who they can talk to if they need help. </a:t>
            </a:r>
            <a:endParaRPr>
              <a:solidFill>
                <a:schemeClr val="dk1"/>
              </a:solidFill>
            </a:endParaRPr>
          </a:p>
          <a:p>
            <a:pPr marL="457200" lvl="0" indent="-342900" algn="l" rtl="0">
              <a:spcBef>
                <a:spcPts val="0"/>
              </a:spcBef>
              <a:spcAft>
                <a:spcPts val="0"/>
              </a:spcAft>
              <a:buClr>
                <a:schemeClr val="dk1"/>
              </a:buClr>
              <a:buSzPts val="1800"/>
              <a:buChar char="●"/>
            </a:pPr>
            <a:r>
              <a:rPr lang="en" u="sng">
                <a:solidFill>
                  <a:schemeClr val="dk1"/>
                </a:solidFill>
                <a:hlinkClick r:id="rId4">
                  <a:extLst>
                    <a:ext uri="{A12FA001-AC4F-418D-AE19-62706E023703}">
                      <ahyp:hlinkClr xmlns:ahyp="http://schemas.microsoft.com/office/drawing/2018/hyperlinkcolor" val="tx"/>
                    </a:ext>
                  </a:extLst>
                </a:hlinkClick>
              </a:rPr>
              <a:t>SPECTRUM PROJECT</a:t>
            </a:r>
            <a:r>
              <a:rPr lang="en">
                <a:solidFill>
                  <a:schemeClr val="dk1"/>
                </a:solidFill>
              </a:rPr>
              <a:t>- teaching pupils about healthy relationships.</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St Monica’s University electives.  </a:t>
            </a:r>
            <a:endParaRPr>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58">
                                            <p:txEl>
                                              <p:pRg st="0" end="0"/>
                                            </p:txEl>
                                          </p:spTgt>
                                        </p:tgtEl>
                                        <p:attrNameLst>
                                          <p:attrName>style.visibility</p:attrName>
                                        </p:attrNameLst>
                                      </p:cBhvr>
                                      <p:to>
                                        <p:strVal val="visible"/>
                                      </p:to>
                                    </p:set>
                                    <p:anim calcmode="lin" valueType="num">
                                      <p:cBhvr additive="base">
                                        <p:cTn id="7" dur="1000"/>
                                        <p:tgtEl>
                                          <p:spTgt spid="158">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158">
                                            <p:txEl>
                                              <p:pRg st="1" end="1"/>
                                            </p:txEl>
                                          </p:spTgt>
                                        </p:tgtEl>
                                        <p:attrNameLst>
                                          <p:attrName>style.visibility</p:attrName>
                                        </p:attrNameLst>
                                      </p:cBhvr>
                                      <p:to>
                                        <p:strVal val="visible"/>
                                      </p:to>
                                    </p:set>
                                    <p:anim calcmode="lin" valueType="num">
                                      <p:cBhvr additive="base">
                                        <p:cTn id="12" dur="1000"/>
                                        <p:tgtEl>
                                          <p:spTgt spid="158">
                                            <p:txEl>
                                              <p:pRg st="1" end="1"/>
                                            </p:txEl>
                                          </p:spTgt>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nodeType="clickEffect">
                                  <p:stCondLst>
                                    <p:cond delay="0"/>
                                  </p:stCondLst>
                                  <p:childTnLst>
                                    <p:set>
                                      <p:cBhvr>
                                        <p:cTn id="16" dur="1" fill="hold">
                                          <p:stCondLst>
                                            <p:cond delay="0"/>
                                          </p:stCondLst>
                                        </p:cTn>
                                        <p:tgtEl>
                                          <p:spTgt spid="158">
                                            <p:txEl>
                                              <p:pRg st="2" end="2"/>
                                            </p:txEl>
                                          </p:spTgt>
                                        </p:tgtEl>
                                        <p:attrNameLst>
                                          <p:attrName>style.visibility</p:attrName>
                                        </p:attrNameLst>
                                      </p:cBhvr>
                                      <p:to>
                                        <p:strVal val="visible"/>
                                      </p:to>
                                    </p:set>
                                    <p:anim calcmode="lin" valueType="num">
                                      <p:cBhvr additive="base">
                                        <p:cTn id="17" dur="1000"/>
                                        <p:tgtEl>
                                          <p:spTgt spid="158">
                                            <p:txEl>
                                              <p:pRg st="2" end="2"/>
                                            </p:txEl>
                                          </p:spTgt>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2" fill="hold" nodeType="clickEffect">
                                  <p:stCondLst>
                                    <p:cond delay="0"/>
                                  </p:stCondLst>
                                  <p:childTnLst>
                                    <p:set>
                                      <p:cBhvr>
                                        <p:cTn id="21" dur="1" fill="hold">
                                          <p:stCondLst>
                                            <p:cond delay="0"/>
                                          </p:stCondLst>
                                        </p:cTn>
                                        <p:tgtEl>
                                          <p:spTgt spid="158">
                                            <p:txEl>
                                              <p:pRg st="3" end="3"/>
                                            </p:txEl>
                                          </p:spTgt>
                                        </p:tgtEl>
                                        <p:attrNameLst>
                                          <p:attrName>style.visibility</p:attrName>
                                        </p:attrNameLst>
                                      </p:cBhvr>
                                      <p:to>
                                        <p:strVal val="visible"/>
                                      </p:to>
                                    </p:set>
                                    <p:anim calcmode="lin" valueType="num">
                                      <p:cBhvr additive="base">
                                        <p:cTn id="22" dur="1000"/>
                                        <p:tgtEl>
                                          <p:spTgt spid="158">
                                            <p:txEl>
                                              <p:pRg st="3" end="3"/>
                                            </p:txEl>
                                          </p:spTgt>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158">
                                            <p:txEl>
                                              <p:pRg st="4" end="4"/>
                                            </p:txEl>
                                          </p:spTgt>
                                        </p:tgtEl>
                                        <p:attrNameLst>
                                          <p:attrName>style.visibility</p:attrName>
                                        </p:attrNameLst>
                                      </p:cBhvr>
                                      <p:to>
                                        <p:strVal val="visible"/>
                                      </p:to>
                                    </p:set>
                                    <p:anim calcmode="lin" valueType="num">
                                      <p:cBhvr additive="base">
                                        <p:cTn id="27" dur="1000"/>
                                        <p:tgtEl>
                                          <p:spTgt spid="158">
                                            <p:txEl>
                                              <p:pRg st="4" end="4"/>
                                            </p:txEl>
                                          </p:spTgt>
                                        </p:tgtEl>
                                        <p:attrNameLst>
                                          <p:attrName>ppt_x</p:attrName>
                                        </p:attrNameLst>
                                      </p:cBhvr>
                                      <p:tavLst>
                                        <p:tav tm="0">
                                          <p:val>
                                            <p:strVal val="#ppt_x+1"/>
                                          </p:val>
                                        </p:tav>
                                        <p:tav tm="100000">
                                          <p:val>
                                            <p:strVal val="#ppt_x"/>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nodeType="clickEffect">
                                  <p:stCondLst>
                                    <p:cond delay="0"/>
                                  </p:stCondLst>
                                  <p:childTnLst>
                                    <p:set>
                                      <p:cBhvr>
                                        <p:cTn id="31" dur="1" fill="hold">
                                          <p:stCondLst>
                                            <p:cond delay="0"/>
                                          </p:stCondLst>
                                        </p:cTn>
                                        <p:tgtEl>
                                          <p:spTgt spid="158">
                                            <p:txEl>
                                              <p:pRg st="5" end="5"/>
                                            </p:txEl>
                                          </p:spTgt>
                                        </p:tgtEl>
                                        <p:attrNameLst>
                                          <p:attrName>style.visibility</p:attrName>
                                        </p:attrNameLst>
                                      </p:cBhvr>
                                      <p:to>
                                        <p:strVal val="visible"/>
                                      </p:to>
                                    </p:set>
                                    <p:anim calcmode="lin" valueType="num">
                                      <p:cBhvr additive="base">
                                        <p:cTn id="32" dur="1000"/>
                                        <p:tgtEl>
                                          <p:spTgt spid="158">
                                            <p:txEl>
                                              <p:pRg st="5" end="5"/>
                                            </p:txEl>
                                          </p:spTgt>
                                        </p:tgtEl>
                                        <p:attrNameLst>
                                          <p:attrName>ppt_x</p:attrName>
                                        </p:attrNameLst>
                                      </p:cBhvr>
                                      <p:tavLst>
                                        <p:tav tm="0">
                                          <p:val>
                                            <p:strVal val="#ppt_x+1"/>
                                          </p:val>
                                        </p:tav>
                                        <p:tav tm="100000">
                                          <p:val>
                                            <p:strVal val="#ppt_x"/>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158">
                                            <p:txEl>
                                              <p:pRg st="6" end="6"/>
                                            </p:txEl>
                                          </p:spTgt>
                                        </p:tgtEl>
                                        <p:attrNameLst>
                                          <p:attrName>style.visibility</p:attrName>
                                        </p:attrNameLst>
                                      </p:cBhvr>
                                      <p:to>
                                        <p:strVal val="visible"/>
                                      </p:to>
                                    </p:set>
                                    <p:anim calcmode="lin" valueType="num">
                                      <p:cBhvr additive="base">
                                        <p:cTn id="37" dur="1000"/>
                                        <p:tgtEl>
                                          <p:spTgt spid="158">
                                            <p:txEl>
                                              <p:pRg st="6" end="6"/>
                                            </p:txEl>
                                          </p:spTgt>
                                        </p:tgtEl>
                                        <p:attrNameLst>
                                          <p:attrName>ppt_x</p:attrName>
                                        </p:attrNameLst>
                                      </p:cBhvr>
                                      <p:tavLst>
                                        <p:tav tm="0">
                                          <p:val>
                                            <p:strVal val="#ppt_x+1"/>
                                          </p:val>
                                        </p:tav>
                                        <p:tav tm="100000">
                                          <p:val>
                                            <p:strVal val="#ppt_x"/>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nodeType="clickEffect">
                                  <p:stCondLst>
                                    <p:cond delay="0"/>
                                  </p:stCondLst>
                                  <p:childTnLst>
                                    <p:set>
                                      <p:cBhvr>
                                        <p:cTn id="41" dur="1" fill="hold">
                                          <p:stCondLst>
                                            <p:cond delay="0"/>
                                          </p:stCondLst>
                                        </p:cTn>
                                        <p:tgtEl>
                                          <p:spTgt spid="158">
                                            <p:txEl>
                                              <p:pRg st="7" end="7"/>
                                            </p:txEl>
                                          </p:spTgt>
                                        </p:tgtEl>
                                        <p:attrNameLst>
                                          <p:attrName>style.visibility</p:attrName>
                                        </p:attrNameLst>
                                      </p:cBhvr>
                                      <p:to>
                                        <p:strVal val="visible"/>
                                      </p:to>
                                    </p:set>
                                    <p:anim calcmode="lin" valueType="num">
                                      <p:cBhvr additive="base">
                                        <p:cTn id="42" dur="1000"/>
                                        <p:tgtEl>
                                          <p:spTgt spid="158">
                                            <p:txEl>
                                              <p:pRg st="7" end="7"/>
                                            </p:txEl>
                                          </p:spTgt>
                                        </p:tgtEl>
                                        <p:attrNameLst>
                                          <p:attrName>ppt_x</p:attrName>
                                        </p:attrNameLst>
                                      </p:cBhvr>
                                      <p:tavLst>
                                        <p:tav tm="0">
                                          <p:val>
                                            <p:strVal val="#ppt_x+1"/>
                                          </p:val>
                                        </p:tav>
                                        <p:tav tm="100000">
                                          <p:val>
                                            <p:strVal val="#ppt_x"/>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158">
                                            <p:txEl>
                                              <p:pRg st="8" end="8"/>
                                            </p:txEl>
                                          </p:spTgt>
                                        </p:tgtEl>
                                        <p:attrNameLst>
                                          <p:attrName>style.visibility</p:attrName>
                                        </p:attrNameLst>
                                      </p:cBhvr>
                                      <p:to>
                                        <p:strVal val="visible"/>
                                      </p:to>
                                    </p:set>
                                    <p:anim calcmode="lin" valueType="num">
                                      <p:cBhvr additive="base">
                                        <p:cTn id="47" dur="1000"/>
                                        <p:tgtEl>
                                          <p:spTgt spid="158">
                                            <p:txEl>
                                              <p:pRg st="8" end="8"/>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7"/>
          <p:cNvSpPr txBox="1">
            <a:spLocks noGrp="1"/>
          </p:cNvSpPr>
          <p:nvPr>
            <p:ph type="body" idx="1"/>
          </p:nvPr>
        </p:nvSpPr>
        <p:spPr>
          <a:xfrm>
            <a:off x="311700" y="241100"/>
            <a:ext cx="8645400" cy="4821900"/>
          </a:xfrm>
          <a:prstGeom prst="rect">
            <a:avLst/>
          </a:prstGeom>
        </p:spPr>
        <p:txBody>
          <a:bodyPr spcFirstLastPara="1" wrap="square" lIns="91425" tIns="91425" rIns="91425" bIns="91425" anchor="t" anchorCtr="0">
            <a:normAutofit lnSpcReduction="20000"/>
          </a:bodyPr>
          <a:lstStyle/>
          <a:p>
            <a:pPr marL="0" lvl="0" indent="0" algn="l" rtl="0">
              <a:spcBef>
                <a:spcPts val="0"/>
              </a:spcBef>
              <a:spcAft>
                <a:spcPts val="0"/>
              </a:spcAft>
              <a:buNone/>
            </a:pPr>
            <a:r>
              <a:rPr lang="en" b="1">
                <a:solidFill>
                  <a:schemeClr val="dk1"/>
                </a:solidFill>
              </a:rPr>
              <a:t>What Can You Do At Home? </a:t>
            </a:r>
            <a:r>
              <a:rPr lang="en" sz="1760" u="sng">
                <a:solidFill>
                  <a:schemeClr val="accent5"/>
                </a:solidFill>
                <a:hlinkClick r:id="rId3">
                  <a:extLst>
                    <a:ext uri="{A12FA001-AC4F-418D-AE19-62706E023703}">
                      <ahyp:hlinkClr xmlns:ahyp="http://schemas.microsoft.com/office/drawing/2018/hyperlinkcolor" val="tx"/>
                    </a:ext>
                  </a:extLst>
                </a:hlinkClick>
              </a:rPr>
              <a:t>Whole School Approach</a:t>
            </a:r>
            <a:endParaRPr b="1">
              <a:solidFill>
                <a:schemeClr val="dk1"/>
              </a:solidFill>
            </a:endParaRPr>
          </a:p>
          <a:p>
            <a:pPr marL="457200" lvl="0" indent="-342900" algn="l" rtl="0">
              <a:spcBef>
                <a:spcPts val="1200"/>
              </a:spcBef>
              <a:spcAft>
                <a:spcPts val="0"/>
              </a:spcAft>
              <a:buClr>
                <a:schemeClr val="dk1"/>
              </a:buClr>
              <a:buSzPts val="1800"/>
              <a:buChar char="●"/>
            </a:pPr>
            <a:r>
              <a:rPr lang="en">
                <a:solidFill>
                  <a:schemeClr val="dk1"/>
                </a:solidFill>
              </a:rPr>
              <a:t>Let your child know that you are there for them if they want to talk about something-children often want to talk at bedtime or when it’s quiet.</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Name and validate emotions for your child-give them the language to talk about their wellbeing. </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Be their co-regulator to help them manage ‘big feelings.’ This will help them develop their own strategies for self-regulation. </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Give them time to relax, spend time in nature, engage in creative activities, exercise and eat a balanced diet.</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Make sure they have a balance of screen time and time away from screens.</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Ensure they are getting enough sleep. </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Help them manage conflict and disagreements with siblings or friends. </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Contact </a:t>
            </a:r>
            <a:r>
              <a:rPr lang="en" u="sng">
                <a:solidFill>
                  <a:schemeClr val="hlink"/>
                </a:solidFill>
                <a:hlinkClick r:id="rId4"/>
              </a:rPr>
              <a:t>https://www.cardifffamilies.co.uk/</a:t>
            </a:r>
            <a:r>
              <a:rPr lang="en">
                <a:solidFill>
                  <a:schemeClr val="dk1"/>
                </a:solidFill>
              </a:rPr>
              <a:t> </a:t>
            </a:r>
            <a:r>
              <a:rPr lang="en" u="sng">
                <a:solidFill>
                  <a:schemeClr val="hlink"/>
                </a:solidFill>
                <a:hlinkClick r:id="rId5"/>
              </a:rPr>
              <a:t>Family Support</a:t>
            </a:r>
            <a:r>
              <a:rPr lang="en">
                <a:solidFill>
                  <a:schemeClr val="dk1"/>
                </a:solidFill>
              </a:rPr>
              <a:t> </a:t>
            </a:r>
            <a:r>
              <a:rPr lang="en" u="sng">
                <a:solidFill>
                  <a:schemeClr val="hlink"/>
                </a:solidFill>
                <a:hlinkClick r:id="rId6"/>
              </a:rPr>
              <a:t>https://www.cardifffamilies.co.uk/cardiff-parenting-0-18/</a:t>
            </a:r>
            <a:r>
              <a:rPr lang="en">
                <a:solidFill>
                  <a:schemeClr val="dk1"/>
                </a:solidFill>
              </a:rPr>
              <a:t> </a:t>
            </a:r>
            <a:endParaRPr>
              <a:solidFill>
                <a:schemeClr val="dk1"/>
              </a:solidFill>
            </a:endParaRPr>
          </a:p>
          <a:p>
            <a:pPr marL="457200" lvl="0" indent="-342900" algn="l" rtl="0">
              <a:spcBef>
                <a:spcPts val="0"/>
              </a:spcBef>
              <a:spcAft>
                <a:spcPts val="0"/>
              </a:spcAft>
              <a:buClr>
                <a:schemeClr val="dk1"/>
              </a:buClr>
              <a:buSzPts val="1800"/>
              <a:buChar char="●"/>
            </a:pPr>
            <a:r>
              <a:rPr lang="en" u="sng">
                <a:solidFill>
                  <a:schemeClr val="hlink"/>
                </a:solidFill>
                <a:hlinkClick r:id="rId7"/>
              </a:rPr>
              <a:t>Look at our audiobooks and podcast list </a:t>
            </a:r>
            <a:r>
              <a:rPr lang="en">
                <a:solidFill>
                  <a:schemeClr val="dk1"/>
                </a:solidFill>
              </a:rPr>
              <a:t> </a:t>
            </a:r>
            <a:endParaRPr>
              <a:solidFill>
                <a:schemeClr val="dk1"/>
              </a:solidFill>
            </a:endParaRPr>
          </a:p>
          <a:p>
            <a:pPr marL="457200" lvl="0" indent="-342900" algn="l" rtl="0">
              <a:spcBef>
                <a:spcPts val="0"/>
              </a:spcBef>
              <a:spcAft>
                <a:spcPts val="0"/>
              </a:spcAft>
              <a:buClr>
                <a:schemeClr val="dk1"/>
              </a:buClr>
              <a:buSzPts val="1800"/>
              <a:buChar char="●"/>
            </a:pPr>
            <a:r>
              <a:rPr lang="en">
                <a:solidFill>
                  <a:schemeClr val="dk1"/>
                </a:solidFill>
              </a:rPr>
              <a:t>Come along to Family Thrive in June. </a:t>
            </a:r>
            <a:endParaRPr>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nodeType="clickEffect">
                                  <p:stCondLst>
                                    <p:cond delay="0"/>
                                  </p:stCondLst>
                                  <p:childTnLst>
                                    <p:set>
                                      <p:cBhvr>
                                        <p:cTn id="10" dur="1" fill="hold">
                                          <p:stCondLst>
                                            <p:cond delay="0"/>
                                          </p:stCondLst>
                                        </p:cTn>
                                        <p:tgtEl>
                                          <p:spTgt spid="163">
                                            <p:txEl>
                                              <p:pRg st="0" end="0"/>
                                            </p:txEl>
                                          </p:spTgt>
                                        </p:tgtEl>
                                        <p:attrNameLst>
                                          <p:attrName>style.visibility</p:attrName>
                                        </p:attrNameLst>
                                      </p:cBhvr>
                                      <p:to>
                                        <p:strVal val="visible"/>
                                      </p:to>
                                    </p:set>
                                    <p:anim calcmode="lin" valueType="num">
                                      <p:cBhvr additive="base">
                                        <p:cTn id="11" dur="1000"/>
                                        <p:tgtEl>
                                          <p:spTgt spid="163">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2" fill="hold" nodeType="clickEffect">
                                  <p:stCondLst>
                                    <p:cond delay="0"/>
                                  </p:stCondLst>
                                  <p:childTnLst>
                                    <p:set>
                                      <p:cBhvr>
                                        <p:cTn id="15" dur="1" fill="hold">
                                          <p:stCondLst>
                                            <p:cond delay="0"/>
                                          </p:stCondLst>
                                        </p:cTn>
                                        <p:tgtEl>
                                          <p:spTgt spid="163">
                                            <p:txEl>
                                              <p:pRg st="1" end="1"/>
                                            </p:txEl>
                                          </p:spTgt>
                                        </p:tgtEl>
                                        <p:attrNameLst>
                                          <p:attrName>style.visibility</p:attrName>
                                        </p:attrNameLst>
                                      </p:cBhvr>
                                      <p:to>
                                        <p:strVal val="visible"/>
                                      </p:to>
                                    </p:set>
                                    <p:anim calcmode="lin" valueType="num">
                                      <p:cBhvr additive="base">
                                        <p:cTn id="16" dur="1000"/>
                                        <p:tgtEl>
                                          <p:spTgt spid="163">
                                            <p:txEl>
                                              <p:pRg st="1" end="1"/>
                                            </p:txEl>
                                          </p:spTgt>
                                        </p:tgtEl>
                                        <p:attrNameLst>
                                          <p:attrName>ppt_x</p:attrName>
                                        </p:attrNameLst>
                                      </p:cBhvr>
                                      <p:tavLst>
                                        <p:tav tm="0">
                                          <p:val>
                                            <p:strVal val="#ppt_x+1"/>
                                          </p:val>
                                        </p:tav>
                                        <p:tav tm="100000">
                                          <p:val>
                                            <p:strVal val="#ppt_x"/>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nodeType="clickEffect">
                                  <p:stCondLst>
                                    <p:cond delay="0"/>
                                  </p:stCondLst>
                                  <p:childTnLst>
                                    <p:set>
                                      <p:cBhvr>
                                        <p:cTn id="20" dur="1" fill="hold">
                                          <p:stCondLst>
                                            <p:cond delay="0"/>
                                          </p:stCondLst>
                                        </p:cTn>
                                        <p:tgtEl>
                                          <p:spTgt spid="163">
                                            <p:txEl>
                                              <p:pRg st="2" end="2"/>
                                            </p:txEl>
                                          </p:spTgt>
                                        </p:tgtEl>
                                        <p:attrNameLst>
                                          <p:attrName>style.visibility</p:attrName>
                                        </p:attrNameLst>
                                      </p:cBhvr>
                                      <p:to>
                                        <p:strVal val="visible"/>
                                      </p:to>
                                    </p:set>
                                    <p:anim calcmode="lin" valueType="num">
                                      <p:cBhvr additive="base">
                                        <p:cTn id="21" dur="1000"/>
                                        <p:tgtEl>
                                          <p:spTgt spid="163">
                                            <p:txEl>
                                              <p:pRg st="2" end="2"/>
                                            </p:txEl>
                                          </p:spTgt>
                                        </p:tgtEl>
                                        <p:attrNameLst>
                                          <p:attrName>ppt_x</p:attrName>
                                        </p:attrNameLst>
                                      </p:cBhvr>
                                      <p:tavLst>
                                        <p:tav tm="0">
                                          <p:val>
                                            <p:strVal val="#ppt_x+1"/>
                                          </p:val>
                                        </p:tav>
                                        <p:tav tm="100000">
                                          <p:val>
                                            <p:strVal val="#ppt_x"/>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nodeType="clickEffect">
                                  <p:stCondLst>
                                    <p:cond delay="0"/>
                                  </p:stCondLst>
                                  <p:childTnLst>
                                    <p:set>
                                      <p:cBhvr>
                                        <p:cTn id="25" dur="1" fill="hold">
                                          <p:stCondLst>
                                            <p:cond delay="0"/>
                                          </p:stCondLst>
                                        </p:cTn>
                                        <p:tgtEl>
                                          <p:spTgt spid="163">
                                            <p:txEl>
                                              <p:pRg st="3" end="3"/>
                                            </p:txEl>
                                          </p:spTgt>
                                        </p:tgtEl>
                                        <p:attrNameLst>
                                          <p:attrName>style.visibility</p:attrName>
                                        </p:attrNameLst>
                                      </p:cBhvr>
                                      <p:to>
                                        <p:strVal val="visible"/>
                                      </p:to>
                                    </p:set>
                                    <p:anim calcmode="lin" valueType="num">
                                      <p:cBhvr additive="base">
                                        <p:cTn id="26" dur="1000"/>
                                        <p:tgtEl>
                                          <p:spTgt spid="163">
                                            <p:txEl>
                                              <p:pRg st="3" end="3"/>
                                            </p:txEl>
                                          </p:spTgt>
                                        </p:tgtEl>
                                        <p:attrNameLst>
                                          <p:attrName>ppt_x</p:attrName>
                                        </p:attrNameLst>
                                      </p:cBhvr>
                                      <p:tavLst>
                                        <p:tav tm="0">
                                          <p:val>
                                            <p:strVal val="#ppt_x+1"/>
                                          </p:val>
                                        </p:tav>
                                        <p:tav tm="100000">
                                          <p:val>
                                            <p:strVal val="#ppt_x"/>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63">
                                            <p:txEl>
                                              <p:pRg st="4" end="4"/>
                                            </p:txEl>
                                          </p:spTgt>
                                        </p:tgtEl>
                                        <p:attrNameLst>
                                          <p:attrName>style.visibility</p:attrName>
                                        </p:attrNameLst>
                                      </p:cBhvr>
                                      <p:to>
                                        <p:strVal val="visible"/>
                                      </p:to>
                                    </p:set>
                                    <p:anim calcmode="lin" valueType="num">
                                      <p:cBhvr additive="base">
                                        <p:cTn id="31" dur="1000"/>
                                        <p:tgtEl>
                                          <p:spTgt spid="163">
                                            <p:txEl>
                                              <p:pRg st="4" end="4"/>
                                            </p:txEl>
                                          </p:spTgt>
                                        </p:tgtEl>
                                        <p:attrNameLst>
                                          <p:attrName>ppt_x</p:attrName>
                                        </p:attrNameLst>
                                      </p:cBhvr>
                                      <p:tavLst>
                                        <p:tav tm="0">
                                          <p:val>
                                            <p:strVal val="#ppt_x+1"/>
                                          </p:val>
                                        </p:tav>
                                        <p:tav tm="100000">
                                          <p:val>
                                            <p:strVal val="#ppt_x"/>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nodeType="clickEffect">
                                  <p:stCondLst>
                                    <p:cond delay="0"/>
                                  </p:stCondLst>
                                  <p:childTnLst>
                                    <p:set>
                                      <p:cBhvr>
                                        <p:cTn id="35" dur="1" fill="hold">
                                          <p:stCondLst>
                                            <p:cond delay="0"/>
                                          </p:stCondLst>
                                        </p:cTn>
                                        <p:tgtEl>
                                          <p:spTgt spid="163">
                                            <p:txEl>
                                              <p:pRg st="5" end="5"/>
                                            </p:txEl>
                                          </p:spTgt>
                                        </p:tgtEl>
                                        <p:attrNameLst>
                                          <p:attrName>style.visibility</p:attrName>
                                        </p:attrNameLst>
                                      </p:cBhvr>
                                      <p:to>
                                        <p:strVal val="visible"/>
                                      </p:to>
                                    </p:set>
                                    <p:anim calcmode="lin" valueType="num">
                                      <p:cBhvr additive="base">
                                        <p:cTn id="36" dur="1000"/>
                                        <p:tgtEl>
                                          <p:spTgt spid="163">
                                            <p:txEl>
                                              <p:pRg st="5" end="5"/>
                                            </p:txEl>
                                          </p:spTgt>
                                        </p:tgtEl>
                                        <p:attrNameLst>
                                          <p:attrName>ppt_x</p:attrName>
                                        </p:attrNameLst>
                                      </p:cBhvr>
                                      <p:tavLst>
                                        <p:tav tm="0">
                                          <p:val>
                                            <p:strVal val="#ppt_x+1"/>
                                          </p:val>
                                        </p:tav>
                                        <p:tav tm="100000">
                                          <p:val>
                                            <p:strVal val="#ppt_x"/>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163">
                                            <p:txEl>
                                              <p:pRg st="6" end="6"/>
                                            </p:txEl>
                                          </p:spTgt>
                                        </p:tgtEl>
                                        <p:attrNameLst>
                                          <p:attrName>style.visibility</p:attrName>
                                        </p:attrNameLst>
                                      </p:cBhvr>
                                      <p:to>
                                        <p:strVal val="visible"/>
                                      </p:to>
                                    </p:set>
                                    <p:anim calcmode="lin" valueType="num">
                                      <p:cBhvr additive="base">
                                        <p:cTn id="41" dur="1000"/>
                                        <p:tgtEl>
                                          <p:spTgt spid="163">
                                            <p:txEl>
                                              <p:pRg st="6" end="6"/>
                                            </p:txEl>
                                          </p:spTgt>
                                        </p:tgtEl>
                                        <p:attrNameLst>
                                          <p:attrName>ppt_x</p:attrName>
                                        </p:attrNameLst>
                                      </p:cBhvr>
                                      <p:tavLst>
                                        <p:tav tm="0">
                                          <p:val>
                                            <p:strVal val="#ppt_x+1"/>
                                          </p:val>
                                        </p:tav>
                                        <p:tav tm="100000">
                                          <p:val>
                                            <p:strVal val="#ppt_x"/>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2" fill="hold" nodeType="clickEffect">
                                  <p:stCondLst>
                                    <p:cond delay="0"/>
                                  </p:stCondLst>
                                  <p:childTnLst>
                                    <p:set>
                                      <p:cBhvr>
                                        <p:cTn id="45" dur="1" fill="hold">
                                          <p:stCondLst>
                                            <p:cond delay="0"/>
                                          </p:stCondLst>
                                        </p:cTn>
                                        <p:tgtEl>
                                          <p:spTgt spid="163">
                                            <p:txEl>
                                              <p:pRg st="7" end="7"/>
                                            </p:txEl>
                                          </p:spTgt>
                                        </p:tgtEl>
                                        <p:attrNameLst>
                                          <p:attrName>style.visibility</p:attrName>
                                        </p:attrNameLst>
                                      </p:cBhvr>
                                      <p:to>
                                        <p:strVal val="visible"/>
                                      </p:to>
                                    </p:set>
                                    <p:anim calcmode="lin" valueType="num">
                                      <p:cBhvr additive="base">
                                        <p:cTn id="46" dur="1000"/>
                                        <p:tgtEl>
                                          <p:spTgt spid="163">
                                            <p:txEl>
                                              <p:pRg st="7" end="7"/>
                                            </p:txEl>
                                          </p:spTgt>
                                        </p:tgtEl>
                                        <p:attrNameLst>
                                          <p:attrName>ppt_x</p:attrName>
                                        </p:attrNameLst>
                                      </p:cBhvr>
                                      <p:tavLst>
                                        <p:tav tm="0">
                                          <p:val>
                                            <p:strVal val="#ppt_x+1"/>
                                          </p:val>
                                        </p:tav>
                                        <p:tav tm="100000">
                                          <p:val>
                                            <p:strVal val="#ppt_x"/>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2" fill="hold" nodeType="clickEffect">
                                  <p:stCondLst>
                                    <p:cond delay="0"/>
                                  </p:stCondLst>
                                  <p:childTnLst>
                                    <p:set>
                                      <p:cBhvr>
                                        <p:cTn id="50" dur="1" fill="hold">
                                          <p:stCondLst>
                                            <p:cond delay="0"/>
                                          </p:stCondLst>
                                        </p:cTn>
                                        <p:tgtEl>
                                          <p:spTgt spid="163">
                                            <p:txEl>
                                              <p:pRg st="8" end="8"/>
                                            </p:txEl>
                                          </p:spTgt>
                                        </p:tgtEl>
                                        <p:attrNameLst>
                                          <p:attrName>style.visibility</p:attrName>
                                        </p:attrNameLst>
                                      </p:cBhvr>
                                      <p:to>
                                        <p:strVal val="visible"/>
                                      </p:to>
                                    </p:set>
                                    <p:anim calcmode="lin" valueType="num">
                                      <p:cBhvr additive="base">
                                        <p:cTn id="51" dur="1000"/>
                                        <p:tgtEl>
                                          <p:spTgt spid="163">
                                            <p:txEl>
                                              <p:pRg st="8" end="8"/>
                                            </p:txEl>
                                          </p:spTgt>
                                        </p:tgtEl>
                                        <p:attrNameLst>
                                          <p:attrName>ppt_x</p:attrName>
                                        </p:attrNameLst>
                                      </p:cBhvr>
                                      <p:tavLst>
                                        <p:tav tm="0">
                                          <p:val>
                                            <p:strVal val="#ppt_x+1"/>
                                          </p:val>
                                        </p:tav>
                                        <p:tav tm="100000">
                                          <p:val>
                                            <p:strVal val="#ppt_x"/>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2" fill="hold" nodeType="clickEffect">
                                  <p:stCondLst>
                                    <p:cond delay="0"/>
                                  </p:stCondLst>
                                  <p:childTnLst>
                                    <p:set>
                                      <p:cBhvr>
                                        <p:cTn id="55" dur="1" fill="hold">
                                          <p:stCondLst>
                                            <p:cond delay="0"/>
                                          </p:stCondLst>
                                        </p:cTn>
                                        <p:tgtEl>
                                          <p:spTgt spid="163">
                                            <p:txEl>
                                              <p:pRg st="9" end="9"/>
                                            </p:txEl>
                                          </p:spTgt>
                                        </p:tgtEl>
                                        <p:attrNameLst>
                                          <p:attrName>style.visibility</p:attrName>
                                        </p:attrNameLst>
                                      </p:cBhvr>
                                      <p:to>
                                        <p:strVal val="visible"/>
                                      </p:to>
                                    </p:set>
                                    <p:anim calcmode="lin" valueType="num">
                                      <p:cBhvr additive="base">
                                        <p:cTn id="56" dur="1000"/>
                                        <p:tgtEl>
                                          <p:spTgt spid="163">
                                            <p:txEl>
                                              <p:pRg st="9" end="9"/>
                                            </p:txEl>
                                          </p:spTgt>
                                        </p:tgtEl>
                                        <p:attrNameLst>
                                          <p:attrName>ppt_x</p:attrName>
                                        </p:attrNameLst>
                                      </p:cBhvr>
                                      <p:tavLst>
                                        <p:tav tm="0">
                                          <p:val>
                                            <p:strVal val="#ppt_x+1"/>
                                          </p:val>
                                        </p:tav>
                                        <p:tav tm="100000">
                                          <p:val>
                                            <p:strVal val="#ppt_x"/>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nodeType="clickEffect">
                                  <p:stCondLst>
                                    <p:cond delay="0"/>
                                  </p:stCondLst>
                                  <p:childTnLst>
                                    <p:set>
                                      <p:cBhvr>
                                        <p:cTn id="60" dur="1" fill="hold">
                                          <p:stCondLst>
                                            <p:cond delay="0"/>
                                          </p:stCondLst>
                                        </p:cTn>
                                        <p:tgtEl>
                                          <p:spTgt spid="163">
                                            <p:txEl>
                                              <p:pRg st="10" end="10"/>
                                            </p:txEl>
                                          </p:spTgt>
                                        </p:tgtEl>
                                        <p:attrNameLst>
                                          <p:attrName>style.visibility</p:attrName>
                                        </p:attrNameLst>
                                      </p:cBhvr>
                                      <p:to>
                                        <p:strVal val="visible"/>
                                      </p:to>
                                    </p:set>
                                    <p:anim calcmode="lin" valueType="num">
                                      <p:cBhvr additive="base">
                                        <p:cTn id="61" dur="1000"/>
                                        <p:tgtEl>
                                          <p:spTgt spid="163">
                                            <p:txEl>
                                              <p:pRg st="10" end="10"/>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8"/>
          <p:cNvSpPr txBox="1">
            <a:spLocks noGrp="1"/>
          </p:cNvSpPr>
          <p:nvPr>
            <p:ph type="title"/>
          </p:nvPr>
        </p:nvSpPr>
        <p:spPr>
          <a:xfrm>
            <a:off x="311700" y="445025"/>
            <a:ext cx="2207700" cy="2181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If you’d like to know more……</a:t>
            </a:r>
            <a:endParaRPr/>
          </a:p>
        </p:txBody>
      </p:sp>
      <p:sp>
        <p:nvSpPr>
          <p:cNvPr id="169" name="Google Shape;169;p2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70" name="Google Shape;170;p28"/>
          <p:cNvPicPr preferRelativeResize="0"/>
          <p:nvPr/>
        </p:nvPicPr>
        <p:blipFill>
          <a:blip r:embed="rId3">
            <a:alphaModFix/>
          </a:blip>
          <a:stretch>
            <a:fillRect/>
          </a:stretch>
        </p:blipFill>
        <p:spPr>
          <a:xfrm>
            <a:off x="2555597" y="0"/>
            <a:ext cx="6588405" cy="51435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865</Words>
  <Application>Microsoft Office PowerPoint</Application>
  <PresentationFormat>On-screen Show (16:9)</PresentationFormat>
  <Paragraphs>74</Paragraphs>
  <Slides>16</Slides>
  <Notes>16</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16</vt:i4>
      </vt:variant>
    </vt:vector>
  </HeadingPairs>
  <TitlesOfParts>
    <vt:vector size="18" baseType="lpstr">
      <vt:lpstr>Arial</vt:lpstr>
      <vt:lpstr>Simple Light</vt:lpstr>
      <vt:lpstr>Emotional Health and Wellbeing</vt:lpstr>
      <vt:lpstr>PowerPoint Presentation</vt:lpstr>
      <vt:lpstr>The 6 AOLEs Curriculum for Wales</vt:lpstr>
      <vt:lpstr>Health and Wellbeing AOLE </vt:lpstr>
      <vt:lpstr>Developing physical health and well-being has lifelong benefits.</vt:lpstr>
      <vt:lpstr>How we process and respond to our experiences affects our mental health and emotional well-being.</vt:lpstr>
      <vt:lpstr>Our decision-making impacts on the quality of our lives and the lives of others.</vt:lpstr>
      <vt:lpstr>How we engage with social influences shapes who we  are and affects our health and well-being. </vt:lpstr>
      <vt:lpstr>Healthy relationships are fundamental to our well-being.</vt:lpstr>
      <vt:lpstr>PowerPoint Presentation</vt:lpstr>
      <vt:lpstr>PowerPoint Presentation</vt:lpstr>
      <vt:lpstr>Ending physical punishment of children | GOV.WALES</vt:lpstr>
      <vt:lpstr>PowerPoint Presentation</vt:lpstr>
      <vt:lpstr>PowerPoint Presentation</vt:lpstr>
      <vt:lpstr>PowerPoint Presentation</vt:lpstr>
      <vt:lpstr>If you’d like to know more……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Emotional Health and Wellbeing</dc:title>
  <dc:creator>Abigail Beacon</dc:creator>
  <cp:lastModifiedBy>Abigail Beacon</cp:lastModifiedBy>
  <cp:revision>2</cp:revision>
  <dcterms:modified xsi:type="dcterms:W3CDTF">2024-11-13T16:30:35Z</dcterms:modified>
</cp:coreProperties>
</file>