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embeddedFontLst>
    <p:embeddedFont>
      <p:font typeface="Tahoma"/>
      <p:regular r:id="rId13"/>
      <p:bold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Tahoma-regular.fntdata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Tahoma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smartphonefreechildhood.co.uk/" TargetMode="Externa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smartphonefreechildhood.co.uk/the-problem" TargetMode="Externa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youtube.com/watch?v=yVq4ARIlNVg" TargetMode="Externa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2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Smartphone Free Childhood</a:t>
            </a:r>
            <a:r>
              <a:rPr lang="en-GB" sz="14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endParaRPr sz="14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In recent months there has been growing awareness of the harmful effects of smartphones on young people's well-being. New research has received extensive media coverage and thousands of parents have joined national campaigns such as </a:t>
            </a:r>
            <a:r>
              <a:rPr lang="en-GB" u="sng">
                <a:solidFill>
                  <a:srgbClr val="1155CC"/>
                </a:solidFill>
                <a:latin typeface="Tahoma"/>
                <a:ea typeface="Tahoma"/>
                <a:cs typeface="Tahoma"/>
                <a:sym typeface="Tahoma"/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Smartphone Free Childhood</a:t>
            </a: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, in a bid to delay giving smartphones to their children.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146b47cfd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146b47cfd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 number of parents and carers from St Monica’s have joined the Smartphone Free Childhood WhatsApp group and have signed the Smartphone Free Childhood Parent Pledge to delay giving their child(ren) a smartphone until at least the end of Year 9.  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6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The problem</a:t>
            </a:r>
            <a:endParaRPr b="1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When we first started giving smartphones to children, we didn’t understand their impact. Now, there is a growing body of evidence linking smartphone use with </a:t>
            </a:r>
            <a:r>
              <a:rPr lang="en-GB" u="sng">
                <a:solidFill>
                  <a:srgbClr val="1155CC"/>
                </a:solidFill>
                <a:latin typeface="Tahoma"/>
                <a:ea typeface="Tahoma"/>
                <a:cs typeface="Tahoma"/>
                <a:sym typeface="Tahoma"/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an array of harms</a:t>
            </a: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. Smartphones are linked closely with anxiety, depression and loneliness. They are a gateway to extreme content and unwanted communication. Research shows that smartphones affect academic performance and many children show signs of behavioural addiction to their devices. 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146b47cfdf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3146b47cfdf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Educational Research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 u="sng">
                <a:solidFill>
                  <a:srgbClr val="0097A7"/>
                </a:solidFill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https://www.youtube.com/watch?v=yVq4ARIlNVg</a:t>
            </a:r>
            <a:r>
              <a:rPr lang="en-GB"/>
              <a:t> 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146b47cfdf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146b47cfdf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146b47cfdf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146b47cfdf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146b47cfdf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3146b47cfdf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S</a:t>
            </a: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hould we make St Monica’s a smartphone free school, and implement a new policy whereby smartphones are no longer allowed on school premises - should this also include them not being seen at drop off time and pick up time by adults???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The discussion is likely to be around the following points: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29845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Tahoma"/>
              <a:buChar char="●"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to better safeguard the learning environment;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29845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Tahoma"/>
              <a:buChar char="●"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ensure the welfare of all students;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29845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Tahoma"/>
              <a:buChar char="●"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uphold the ethos of our school community; 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29845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Tahoma"/>
              <a:buChar char="●"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rules around smartphones might include confiscation of the phone with it being returned at the end of term; and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29845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Tahoma"/>
              <a:buChar char="●"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children having access to only simple phones (provided by parents) if they need to be contactable on their way to and from school 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1262" lvl="0" marL="1362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As always, if there are exceptional circumstances that require a child to bring  a smartphone into school each day, for example if it is used as a medical device, the request would be carefully considered and parents will be informed of the outcome. 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60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146b47cfdf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146b47cfdf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I absolutely understand the irony of asking this now… would you like to do our survey?  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Here’s a QR code directly to it, it will also be texted out to parents, governors and staff later today.</a:t>
            </a:r>
            <a:endParaRPr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www.youtube.com/watch?v=gGHqP8xCPJU" TargetMode="External"/><Relationship Id="rId4" Type="http://schemas.openxmlformats.org/officeDocument/2006/relationships/image" Target="../media/image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publications.parliament.uk/pa/cm5804/cmselect/cmeduc/118/report.html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sapienlabs.org/wp-content/uploads/2023/05/Sapien-Labs-Age-of-First-Smartphone-and-Mental-Wellbeing-Outcomes.pdf" TargetMode="External"/><Relationship Id="rId4" Type="http://schemas.openxmlformats.org/officeDocument/2006/relationships/hyperlink" Target="https://www.ofcom.org.uk/media-use-and-attitudes/media-habits-children/a-window-into-young-childrens-online-worlds/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827175"/>
            <a:ext cx="8520600" cy="111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Smart Phones in Schools</a:t>
            </a:r>
            <a:endParaRPr/>
          </a:p>
        </p:txBody>
      </p:sp>
      <p:pic>
        <p:nvPicPr>
          <p:cNvPr id="55" name="Google Shape;55;p13" title="Logo 202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35000" y="1993425"/>
            <a:ext cx="2473999" cy="2473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196" cy="3625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15" title="ITV This Morning - Martin Lewis - Smartphone Free Childhood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00" y="210550"/>
            <a:ext cx="8395375" cy="4722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6"/>
          <p:cNvSpPr txBox="1"/>
          <p:nvPr>
            <p:ph idx="1" type="body"/>
          </p:nvPr>
        </p:nvSpPr>
        <p:spPr>
          <a:xfrm>
            <a:off x="311700" y="195525"/>
            <a:ext cx="8520600" cy="478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32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Smartphones are experience blockers, distracting children from engaging in the real world. </a:t>
            </a:r>
            <a:endParaRPr sz="3832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10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832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The average UK 12-year-old now spends </a:t>
            </a:r>
            <a:r>
              <a:rPr lang="en-GB" sz="3832" u="sng">
                <a:solidFill>
                  <a:srgbClr val="1155CC"/>
                </a:solidFill>
                <a:latin typeface="Tahoma"/>
                <a:ea typeface="Tahoma"/>
                <a:cs typeface="Tahoma"/>
                <a:sym typeface="Tahoma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29 hours a week</a:t>
            </a:r>
            <a:r>
              <a:rPr lang="en-GB" sz="3832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– equivalent to a part-time job – on their smartphone. This leaves little time for the real world activities and relationships that enable us to learn the essential life skills needed for the transition to adulthood.</a:t>
            </a:r>
            <a:r>
              <a:rPr lang="en-GB" sz="3508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</a:t>
            </a:r>
            <a:endParaRPr sz="2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>
            <p:ph idx="1" type="body"/>
          </p:nvPr>
        </p:nvSpPr>
        <p:spPr>
          <a:xfrm>
            <a:off x="311700" y="195525"/>
            <a:ext cx="8520600" cy="437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It is not surprising that new research shows that the younger a child receives their first smartphone, </a:t>
            </a:r>
            <a:r>
              <a:rPr lang="en-GB" sz="3500" u="sng">
                <a:solidFill>
                  <a:srgbClr val="1155CC"/>
                </a:solidFill>
                <a:latin typeface="Tahoma"/>
                <a:ea typeface="Tahoma"/>
                <a:cs typeface="Tahoma"/>
                <a:sym typeface="Tahoma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the worse their mental health</a:t>
            </a:r>
            <a:r>
              <a:rPr lang="en-GB" sz="35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. And yet, the age children are getting their first smartphone is getting younger and younger. In the UK, a fifth of 3-4 year olds own their own device and </a:t>
            </a:r>
            <a:r>
              <a:rPr lang="en-GB" sz="3500" u="sng">
                <a:solidFill>
                  <a:srgbClr val="1155CC"/>
                </a:solidFill>
                <a:latin typeface="Tahoma"/>
                <a:ea typeface="Tahoma"/>
                <a:cs typeface="Tahoma"/>
                <a:sym typeface="Tahoma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24% of 5-7 year-olds</a:t>
            </a:r>
            <a:r>
              <a:rPr lang="en-GB" sz="3500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do. </a:t>
            </a:r>
            <a:endParaRPr sz="35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iscussion bubbles | Public domain vectors" id="80" name="Google Shape;8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7200" y="445025"/>
            <a:ext cx="7049598" cy="49911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8"/>
          <p:cNvSpPr txBox="1"/>
          <p:nvPr>
            <p:ph type="title"/>
          </p:nvPr>
        </p:nvSpPr>
        <p:spPr>
          <a:xfrm>
            <a:off x="1870350" y="1960000"/>
            <a:ext cx="5403300" cy="146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520"/>
              <a:t>Should we make </a:t>
            </a:r>
            <a:endParaRPr sz="352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520"/>
              <a:t>St Monica’s  </a:t>
            </a:r>
            <a:endParaRPr sz="352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520"/>
              <a:t>smartphone free?</a:t>
            </a:r>
            <a:endParaRPr sz="352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9"/>
          <p:cNvSpPr txBox="1"/>
          <p:nvPr>
            <p:ph type="title"/>
          </p:nvPr>
        </p:nvSpPr>
        <p:spPr>
          <a:xfrm>
            <a:off x="311700" y="445025"/>
            <a:ext cx="8520600" cy="146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520"/>
              <a:t>Should we make St Monica’s a smartphone free school?</a:t>
            </a:r>
            <a:endParaRPr sz="3520"/>
          </a:p>
        </p:txBody>
      </p:sp>
      <p:pic>
        <p:nvPicPr>
          <p:cNvPr id="87" name="Google Shape;8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07600" y="1909925"/>
            <a:ext cx="2928775" cy="2928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